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97" r:id="rId2"/>
    <p:sldMasterId id="2147483709" r:id="rId3"/>
    <p:sldMasterId id="2147483718" r:id="rId4"/>
  </p:sldMasterIdLst>
  <p:notesMasterIdLst>
    <p:notesMasterId r:id="rId29"/>
  </p:notesMasterIdLst>
  <p:handoutMasterIdLst>
    <p:handoutMasterId r:id="rId30"/>
  </p:handoutMasterIdLst>
  <p:sldIdLst>
    <p:sldId id="431" r:id="rId5"/>
    <p:sldId id="432" r:id="rId6"/>
    <p:sldId id="433" r:id="rId7"/>
    <p:sldId id="450" r:id="rId8"/>
    <p:sldId id="451" r:id="rId9"/>
    <p:sldId id="452" r:id="rId10"/>
    <p:sldId id="434" r:id="rId11"/>
    <p:sldId id="435" r:id="rId12"/>
    <p:sldId id="436" r:id="rId13"/>
    <p:sldId id="437" r:id="rId14"/>
    <p:sldId id="438" r:id="rId15"/>
    <p:sldId id="439" r:id="rId16"/>
    <p:sldId id="441" r:id="rId17"/>
    <p:sldId id="442" r:id="rId18"/>
    <p:sldId id="443" r:id="rId19"/>
    <p:sldId id="444" r:id="rId20"/>
    <p:sldId id="445" r:id="rId21"/>
    <p:sldId id="446" r:id="rId22"/>
    <p:sldId id="447" r:id="rId23"/>
    <p:sldId id="448" r:id="rId24"/>
    <p:sldId id="455" r:id="rId25"/>
    <p:sldId id="454" r:id="rId26"/>
    <p:sldId id="453" r:id="rId27"/>
    <p:sldId id="449" r:id="rId28"/>
  </p:sldIdLst>
  <p:sldSz cx="6858000" cy="51435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A1D3F859-4BB8-4897-B3B6-E7C111C07EFF}">
          <p14:sldIdLst>
            <p14:sldId id="431"/>
            <p14:sldId id="432"/>
            <p14:sldId id="433"/>
            <p14:sldId id="450"/>
            <p14:sldId id="451"/>
            <p14:sldId id="452"/>
            <p14:sldId id="434"/>
            <p14:sldId id="435"/>
            <p14:sldId id="436"/>
            <p14:sldId id="437"/>
            <p14:sldId id="438"/>
            <p14:sldId id="439"/>
            <p14:sldId id="441"/>
            <p14:sldId id="442"/>
            <p14:sldId id="443"/>
            <p14:sldId id="444"/>
            <p14:sldId id="445"/>
            <p14:sldId id="446"/>
            <p14:sldId id="447"/>
            <p14:sldId id="448"/>
            <p14:sldId id="455"/>
            <p14:sldId id="454"/>
            <p14:sldId id="453"/>
            <p14:sldId id="449"/>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Erin Ashinghurst" initials="EA" lastIdx="2" clrIdx="0">
    <p:extLst/>
  </p:cmAuthor>
  <p:cmAuthor id="5" name="Jennifer Eastman" initials="JE" lastIdx="1" clrIdx="1">
    <p:extLst>
      <p:ext uri="{19B8F6BF-5375-455C-9EA6-DF929625EA0E}">
        <p15:presenceInfo xmlns:p15="http://schemas.microsoft.com/office/powerpoint/2012/main" userId="S-1-5-21-1849941468-447408951-791331252-1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123"/>
    <a:srgbClr val="FF0000"/>
    <a:srgbClr val="95B3D7"/>
    <a:srgbClr val="F3B91F"/>
    <a:srgbClr val="FF99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68298" autoAdjust="0"/>
  </p:normalViewPr>
  <p:slideViewPr>
    <p:cSldViewPr>
      <p:cViewPr varScale="1">
        <p:scale>
          <a:sx n="103" d="100"/>
          <a:sy n="103" d="100"/>
        </p:scale>
        <p:origin x="2604" y="96"/>
      </p:cViewPr>
      <p:guideLst>
        <p:guide orient="horz" pos="1620"/>
        <p:guide pos="216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6" d="100"/>
          <a:sy n="86" d="100"/>
        </p:scale>
        <p:origin x="30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3FEB5-E798-4899-A7AA-E9FA7510A42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408D9A0-BBD9-4B17-9D4C-3CE9EE7AA39F}">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Nutrition</a:t>
          </a:r>
        </a:p>
      </dgm:t>
    </dgm:pt>
    <dgm:pt modelId="{D69E94F7-922C-46EC-9ABB-B4818FBA3D03}" type="parTrans" cxnId="{C5D7E2E0-A1C1-4ACD-95FA-0FF2062BE204}">
      <dgm:prSet/>
      <dgm:spPr/>
      <dgm:t>
        <a:bodyPr/>
        <a:lstStyle/>
        <a:p>
          <a:endParaRPr lang="en-US" sz="3500" b="1">
            <a:effectLst>
              <a:outerShdw blurRad="38100" dist="38100" dir="2700000" algn="tl">
                <a:srgbClr val="000000">
                  <a:alpha val="43137"/>
                </a:srgbClr>
              </a:outerShdw>
            </a:effectLst>
          </a:endParaRPr>
        </a:p>
      </dgm:t>
    </dgm:pt>
    <dgm:pt modelId="{B9C3ED72-861A-4FDE-AFE1-C29605DC1866}" type="sibTrans" cxnId="{C5D7E2E0-A1C1-4ACD-95FA-0FF2062BE204}">
      <dgm:prSet/>
      <dgm:spPr/>
      <dgm:t>
        <a:bodyPr/>
        <a:lstStyle/>
        <a:p>
          <a:endParaRPr lang="en-US" sz="3500" b="1">
            <a:effectLst>
              <a:outerShdw blurRad="38100" dist="38100" dir="2700000" algn="tl">
                <a:srgbClr val="000000">
                  <a:alpha val="43137"/>
                </a:srgbClr>
              </a:outerShdw>
            </a:effectLst>
          </a:endParaRPr>
        </a:p>
      </dgm:t>
    </dgm:pt>
    <dgm:pt modelId="{DB74719A-5C2B-4C08-8DFF-AF70E2EA423D}">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Physical Activity</a:t>
          </a:r>
        </a:p>
      </dgm:t>
    </dgm:pt>
    <dgm:pt modelId="{49505491-E94B-4DDC-9EF7-3C79A3DB951E}" type="parTrans" cxnId="{9E8CB889-868D-457B-9EA7-1C079F1F9DB7}">
      <dgm:prSet/>
      <dgm:spPr/>
      <dgm:t>
        <a:bodyPr/>
        <a:lstStyle/>
        <a:p>
          <a:endParaRPr lang="en-US" sz="3500" b="1">
            <a:effectLst>
              <a:outerShdw blurRad="38100" dist="38100" dir="2700000" algn="tl">
                <a:srgbClr val="000000">
                  <a:alpha val="43137"/>
                </a:srgbClr>
              </a:outerShdw>
            </a:effectLst>
          </a:endParaRPr>
        </a:p>
      </dgm:t>
    </dgm:pt>
    <dgm:pt modelId="{7014A8D9-FDAD-4C26-B3F0-99E9745FF420}" type="sibTrans" cxnId="{9E8CB889-868D-457B-9EA7-1C079F1F9DB7}">
      <dgm:prSet/>
      <dgm:spPr/>
      <dgm:t>
        <a:bodyPr/>
        <a:lstStyle/>
        <a:p>
          <a:endParaRPr lang="en-US" sz="3500" b="1">
            <a:effectLst>
              <a:outerShdw blurRad="38100" dist="38100" dir="2700000" algn="tl">
                <a:srgbClr val="000000">
                  <a:alpha val="43137"/>
                </a:srgbClr>
              </a:outerShdw>
            </a:effectLst>
          </a:endParaRPr>
        </a:p>
      </dgm:t>
    </dgm:pt>
    <dgm:pt modelId="{ED4DED96-4FDA-495D-9F14-893E42D5B4F6}">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Obesity</a:t>
          </a:r>
        </a:p>
      </dgm:t>
    </dgm:pt>
    <dgm:pt modelId="{B8D5F231-A235-4766-BFCC-806E70E62808}" type="parTrans" cxnId="{0D340C2E-2FCD-48A0-B03D-0349465CB586}">
      <dgm:prSet/>
      <dgm:spPr/>
      <dgm:t>
        <a:bodyPr/>
        <a:lstStyle/>
        <a:p>
          <a:endParaRPr lang="en-US" sz="3500" b="1">
            <a:effectLst>
              <a:outerShdw blurRad="38100" dist="38100" dir="2700000" algn="tl">
                <a:srgbClr val="000000">
                  <a:alpha val="43137"/>
                </a:srgbClr>
              </a:outerShdw>
            </a:effectLst>
          </a:endParaRPr>
        </a:p>
      </dgm:t>
    </dgm:pt>
    <dgm:pt modelId="{C1DE28EE-E4CD-4B38-9E95-7C2D8457D831}" type="sibTrans" cxnId="{0D340C2E-2FCD-48A0-B03D-0349465CB586}">
      <dgm:prSet/>
      <dgm:spPr/>
      <dgm:t>
        <a:bodyPr/>
        <a:lstStyle/>
        <a:p>
          <a:endParaRPr lang="en-US" sz="3500" b="1">
            <a:effectLst>
              <a:outerShdw blurRad="38100" dist="38100" dir="2700000" algn="tl">
                <a:srgbClr val="000000">
                  <a:alpha val="43137"/>
                </a:srgbClr>
              </a:outerShdw>
            </a:effectLst>
          </a:endParaRPr>
        </a:p>
      </dgm:t>
    </dgm:pt>
    <dgm:pt modelId="{E2A0587E-EC38-476A-B06E-A7617792D035}">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Smoking Prevention &amp; Cessation</a:t>
          </a:r>
        </a:p>
      </dgm:t>
    </dgm:pt>
    <dgm:pt modelId="{4DCF28D7-BA9C-4C59-9F12-2868A919D75C}" type="parTrans" cxnId="{AF67882E-236C-4474-9328-1FCBEF4E288C}">
      <dgm:prSet/>
      <dgm:spPr/>
      <dgm:t>
        <a:bodyPr/>
        <a:lstStyle/>
        <a:p>
          <a:endParaRPr lang="en-US" sz="3500" b="1">
            <a:effectLst>
              <a:outerShdw blurRad="38100" dist="38100" dir="2700000" algn="tl">
                <a:srgbClr val="000000">
                  <a:alpha val="43137"/>
                </a:srgbClr>
              </a:outerShdw>
            </a:effectLst>
          </a:endParaRPr>
        </a:p>
      </dgm:t>
    </dgm:pt>
    <dgm:pt modelId="{0F35D535-B56A-44B9-BDC7-2D2CA258DF4A}" type="sibTrans" cxnId="{AF67882E-236C-4474-9328-1FCBEF4E288C}">
      <dgm:prSet/>
      <dgm:spPr/>
      <dgm:t>
        <a:bodyPr/>
        <a:lstStyle/>
        <a:p>
          <a:endParaRPr lang="en-US" sz="3500" b="1">
            <a:effectLst>
              <a:outerShdw blurRad="38100" dist="38100" dir="2700000" algn="tl">
                <a:srgbClr val="000000">
                  <a:alpha val="43137"/>
                </a:srgbClr>
              </a:outerShdw>
            </a:effectLst>
          </a:endParaRPr>
        </a:p>
      </dgm:t>
    </dgm:pt>
    <dgm:pt modelId="{742A607C-53CD-4E7D-8452-53D187A95D61}">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Emergency Preparedness</a:t>
          </a:r>
        </a:p>
      </dgm:t>
    </dgm:pt>
    <dgm:pt modelId="{72FFDEAE-28CD-436D-9E9B-7B749273DABC}" type="parTrans" cxnId="{A6E1CDDA-0DA6-4BD1-A781-C0639A8CF45D}">
      <dgm:prSet/>
      <dgm:spPr/>
      <dgm:t>
        <a:bodyPr/>
        <a:lstStyle/>
        <a:p>
          <a:endParaRPr lang="en-US" sz="3500" b="1">
            <a:effectLst>
              <a:outerShdw blurRad="38100" dist="38100" dir="2700000" algn="tl">
                <a:srgbClr val="000000">
                  <a:alpha val="43137"/>
                </a:srgbClr>
              </a:outerShdw>
            </a:effectLst>
          </a:endParaRPr>
        </a:p>
      </dgm:t>
    </dgm:pt>
    <dgm:pt modelId="{C76F3D39-6E41-4E1E-86E3-8F19E3983E08}" type="sibTrans" cxnId="{A6E1CDDA-0DA6-4BD1-A781-C0639A8CF45D}">
      <dgm:prSet/>
      <dgm:spPr/>
      <dgm:t>
        <a:bodyPr/>
        <a:lstStyle/>
        <a:p>
          <a:endParaRPr lang="en-US" sz="3500" b="1">
            <a:effectLst>
              <a:outerShdw blurRad="38100" dist="38100" dir="2700000" algn="tl">
                <a:srgbClr val="000000">
                  <a:alpha val="43137"/>
                </a:srgbClr>
              </a:outerShdw>
            </a:effectLst>
          </a:endParaRPr>
        </a:p>
      </dgm:t>
    </dgm:pt>
    <dgm:pt modelId="{621150FE-D1B5-4256-8A68-62EF871400F6}">
      <dgm:prSe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Accessibility</a:t>
          </a:r>
        </a:p>
      </dgm:t>
    </dgm:pt>
    <dgm:pt modelId="{8818C261-56D2-424F-9CBF-1221237CBCCC}" type="parTrans" cxnId="{38CD9210-708D-4D3B-8332-BF189E32999E}">
      <dgm:prSet/>
      <dgm:spPr/>
      <dgm:t>
        <a:bodyPr/>
        <a:lstStyle/>
        <a:p>
          <a:endParaRPr lang="en-US" sz="3500" b="1">
            <a:effectLst>
              <a:outerShdw blurRad="38100" dist="38100" dir="2700000" algn="tl">
                <a:srgbClr val="000000">
                  <a:alpha val="43137"/>
                </a:srgbClr>
              </a:outerShdw>
            </a:effectLst>
          </a:endParaRPr>
        </a:p>
      </dgm:t>
    </dgm:pt>
    <dgm:pt modelId="{DB4F0210-522B-4C93-AB07-B509B626F659}" type="sibTrans" cxnId="{38CD9210-708D-4D3B-8332-BF189E32999E}">
      <dgm:prSet/>
      <dgm:spPr/>
      <dgm:t>
        <a:bodyPr/>
        <a:lstStyle/>
        <a:p>
          <a:endParaRPr lang="en-US" sz="3500" b="1">
            <a:effectLst>
              <a:outerShdw blurRad="38100" dist="38100" dir="2700000" algn="tl">
                <a:srgbClr val="000000">
                  <a:alpha val="43137"/>
                </a:srgbClr>
              </a:outerShdw>
            </a:effectLst>
          </a:endParaRPr>
        </a:p>
      </dgm:t>
    </dgm:pt>
    <dgm:pt modelId="{A2E1749E-1438-4C50-BDA7-AF70209CA066}" type="pres">
      <dgm:prSet presAssocID="{3C03FEB5-E798-4899-A7AA-E9FA7510A42E}" presName="diagram" presStyleCnt="0">
        <dgm:presLayoutVars>
          <dgm:dir/>
          <dgm:resizeHandles val="exact"/>
        </dgm:presLayoutVars>
      </dgm:prSet>
      <dgm:spPr/>
    </dgm:pt>
    <dgm:pt modelId="{260B2B8B-3B9B-4A33-BAE0-DE5531468666}" type="pres">
      <dgm:prSet presAssocID="{C408D9A0-BBD9-4B17-9D4C-3CE9EE7AA39F}" presName="node" presStyleLbl="node1" presStyleIdx="0" presStyleCnt="6">
        <dgm:presLayoutVars>
          <dgm:bulletEnabled val="1"/>
        </dgm:presLayoutVars>
      </dgm:prSet>
      <dgm:spPr/>
    </dgm:pt>
    <dgm:pt modelId="{25D31443-F378-4658-A280-E11937DE7379}" type="pres">
      <dgm:prSet presAssocID="{B9C3ED72-861A-4FDE-AFE1-C29605DC1866}" presName="sibTrans" presStyleCnt="0"/>
      <dgm:spPr/>
    </dgm:pt>
    <dgm:pt modelId="{5AB3CF17-AC42-45F4-BF22-1458646975C2}" type="pres">
      <dgm:prSet presAssocID="{DB74719A-5C2B-4C08-8DFF-AF70E2EA423D}" presName="node" presStyleLbl="node1" presStyleIdx="1" presStyleCnt="6">
        <dgm:presLayoutVars>
          <dgm:bulletEnabled val="1"/>
        </dgm:presLayoutVars>
      </dgm:prSet>
      <dgm:spPr/>
    </dgm:pt>
    <dgm:pt modelId="{5515DF28-8B6F-4737-95B4-5D846929EED0}" type="pres">
      <dgm:prSet presAssocID="{7014A8D9-FDAD-4C26-B3F0-99E9745FF420}" presName="sibTrans" presStyleCnt="0"/>
      <dgm:spPr/>
    </dgm:pt>
    <dgm:pt modelId="{C5457FBF-4500-457A-BD7F-58B4FDC4B2EB}" type="pres">
      <dgm:prSet presAssocID="{ED4DED96-4FDA-495D-9F14-893E42D5B4F6}" presName="node" presStyleLbl="node1" presStyleIdx="2" presStyleCnt="6">
        <dgm:presLayoutVars>
          <dgm:bulletEnabled val="1"/>
        </dgm:presLayoutVars>
      </dgm:prSet>
      <dgm:spPr/>
    </dgm:pt>
    <dgm:pt modelId="{52628B7E-272D-4B14-A0DA-F2AD3A34E1BB}" type="pres">
      <dgm:prSet presAssocID="{C1DE28EE-E4CD-4B38-9E95-7C2D8457D831}" presName="sibTrans" presStyleCnt="0"/>
      <dgm:spPr/>
    </dgm:pt>
    <dgm:pt modelId="{60312557-C271-43E2-ADDA-7ABB8FB99E84}" type="pres">
      <dgm:prSet presAssocID="{E2A0587E-EC38-476A-B06E-A7617792D035}" presName="node" presStyleLbl="node1" presStyleIdx="3" presStyleCnt="6">
        <dgm:presLayoutVars>
          <dgm:bulletEnabled val="1"/>
        </dgm:presLayoutVars>
      </dgm:prSet>
      <dgm:spPr/>
    </dgm:pt>
    <dgm:pt modelId="{B68FB940-2D6F-42BC-9C74-0A8A8B2A9AD5}" type="pres">
      <dgm:prSet presAssocID="{0F35D535-B56A-44B9-BDC7-2D2CA258DF4A}" presName="sibTrans" presStyleCnt="0"/>
      <dgm:spPr/>
    </dgm:pt>
    <dgm:pt modelId="{06F179EE-F0D7-410C-9D6F-D13E8D41ECA7}" type="pres">
      <dgm:prSet presAssocID="{742A607C-53CD-4E7D-8452-53D187A95D61}" presName="node" presStyleLbl="node1" presStyleIdx="4" presStyleCnt="6">
        <dgm:presLayoutVars>
          <dgm:bulletEnabled val="1"/>
        </dgm:presLayoutVars>
      </dgm:prSet>
      <dgm:spPr/>
    </dgm:pt>
    <dgm:pt modelId="{D5C3497A-46AF-46CF-B083-46BB892900B8}" type="pres">
      <dgm:prSet presAssocID="{C76F3D39-6E41-4E1E-86E3-8F19E3983E08}" presName="sibTrans" presStyleCnt="0"/>
      <dgm:spPr/>
    </dgm:pt>
    <dgm:pt modelId="{49BCFB6C-149F-40EA-B7CE-587D1F538B64}" type="pres">
      <dgm:prSet presAssocID="{621150FE-D1B5-4256-8A68-62EF871400F6}" presName="node" presStyleLbl="node1" presStyleIdx="5" presStyleCnt="6">
        <dgm:presLayoutVars>
          <dgm:bulletEnabled val="1"/>
        </dgm:presLayoutVars>
      </dgm:prSet>
      <dgm:spPr/>
    </dgm:pt>
  </dgm:ptLst>
  <dgm:cxnLst>
    <dgm:cxn modelId="{38CD9210-708D-4D3B-8332-BF189E32999E}" srcId="{3C03FEB5-E798-4899-A7AA-E9FA7510A42E}" destId="{621150FE-D1B5-4256-8A68-62EF871400F6}" srcOrd="5" destOrd="0" parTransId="{8818C261-56D2-424F-9CBF-1221237CBCCC}" sibTransId="{DB4F0210-522B-4C93-AB07-B509B626F659}"/>
    <dgm:cxn modelId="{0D340C2E-2FCD-48A0-B03D-0349465CB586}" srcId="{3C03FEB5-E798-4899-A7AA-E9FA7510A42E}" destId="{ED4DED96-4FDA-495D-9F14-893E42D5B4F6}" srcOrd="2" destOrd="0" parTransId="{B8D5F231-A235-4766-BFCC-806E70E62808}" sibTransId="{C1DE28EE-E4CD-4B38-9E95-7C2D8457D831}"/>
    <dgm:cxn modelId="{AF67882E-236C-4474-9328-1FCBEF4E288C}" srcId="{3C03FEB5-E798-4899-A7AA-E9FA7510A42E}" destId="{E2A0587E-EC38-476A-B06E-A7617792D035}" srcOrd="3" destOrd="0" parTransId="{4DCF28D7-BA9C-4C59-9F12-2868A919D75C}" sibTransId="{0F35D535-B56A-44B9-BDC7-2D2CA258DF4A}"/>
    <dgm:cxn modelId="{A8A5013A-E705-4B19-89A5-E8DAE4AB3390}" type="presOf" srcId="{DB74719A-5C2B-4C08-8DFF-AF70E2EA423D}" destId="{5AB3CF17-AC42-45F4-BF22-1458646975C2}" srcOrd="0" destOrd="0" presId="urn:microsoft.com/office/officeart/2005/8/layout/default#1"/>
    <dgm:cxn modelId="{FA757788-491B-4C41-885C-806B3B8A3338}" type="presOf" srcId="{621150FE-D1B5-4256-8A68-62EF871400F6}" destId="{49BCFB6C-149F-40EA-B7CE-587D1F538B64}" srcOrd="0" destOrd="0" presId="urn:microsoft.com/office/officeart/2005/8/layout/default#1"/>
    <dgm:cxn modelId="{9E8CB889-868D-457B-9EA7-1C079F1F9DB7}" srcId="{3C03FEB5-E798-4899-A7AA-E9FA7510A42E}" destId="{DB74719A-5C2B-4C08-8DFF-AF70E2EA423D}" srcOrd="1" destOrd="0" parTransId="{49505491-E94B-4DDC-9EF7-3C79A3DB951E}" sibTransId="{7014A8D9-FDAD-4C26-B3F0-99E9745FF420}"/>
    <dgm:cxn modelId="{0976B2AF-13A3-47DC-ABF7-C0EE1E7A43E9}" type="presOf" srcId="{3C03FEB5-E798-4899-A7AA-E9FA7510A42E}" destId="{A2E1749E-1438-4C50-BDA7-AF70209CA066}" srcOrd="0" destOrd="0" presId="urn:microsoft.com/office/officeart/2005/8/layout/default#1"/>
    <dgm:cxn modelId="{1B9D61CB-212D-4D1E-BF88-5CE693E16123}" type="presOf" srcId="{E2A0587E-EC38-476A-B06E-A7617792D035}" destId="{60312557-C271-43E2-ADDA-7ABB8FB99E84}" srcOrd="0" destOrd="0" presId="urn:microsoft.com/office/officeart/2005/8/layout/default#1"/>
    <dgm:cxn modelId="{515267DA-C0F2-49CC-A14E-F61574EFD660}" type="presOf" srcId="{C408D9A0-BBD9-4B17-9D4C-3CE9EE7AA39F}" destId="{260B2B8B-3B9B-4A33-BAE0-DE5531468666}" srcOrd="0" destOrd="0" presId="urn:microsoft.com/office/officeart/2005/8/layout/default#1"/>
    <dgm:cxn modelId="{A6E1CDDA-0DA6-4BD1-A781-C0639A8CF45D}" srcId="{3C03FEB5-E798-4899-A7AA-E9FA7510A42E}" destId="{742A607C-53CD-4E7D-8452-53D187A95D61}" srcOrd="4" destOrd="0" parTransId="{72FFDEAE-28CD-436D-9E9B-7B749273DABC}" sibTransId="{C76F3D39-6E41-4E1E-86E3-8F19E3983E08}"/>
    <dgm:cxn modelId="{C5D7E2E0-A1C1-4ACD-95FA-0FF2062BE204}" srcId="{3C03FEB5-E798-4899-A7AA-E9FA7510A42E}" destId="{C408D9A0-BBD9-4B17-9D4C-3CE9EE7AA39F}" srcOrd="0" destOrd="0" parTransId="{D69E94F7-922C-46EC-9ABB-B4818FBA3D03}" sibTransId="{B9C3ED72-861A-4FDE-AFE1-C29605DC1866}"/>
    <dgm:cxn modelId="{91317EF6-3904-49AE-9EA5-FE98985C2AEC}" type="presOf" srcId="{742A607C-53CD-4E7D-8452-53D187A95D61}" destId="{06F179EE-F0D7-410C-9D6F-D13E8D41ECA7}" srcOrd="0" destOrd="0" presId="urn:microsoft.com/office/officeart/2005/8/layout/default#1"/>
    <dgm:cxn modelId="{772265F7-52FE-48B7-BAF4-58EBF55075C2}" type="presOf" srcId="{ED4DED96-4FDA-495D-9F14-893E42D5B4F6}" destId="{C5457FBF-4500-457A-BD7F-58B4FDC4B2EB}" srcOrd="0" destOrd="0" presId="urn:microsoft.com/office/officeart/2005/8/layout/default#1"/>
    <dgm:cxn modelId="{38353697-5912-4209-8C95-1DBB895970FB}" type="presParOf" srcId="{A2E1749E-1438-4C50-BDA7-AF70209CA066}" destId="{260B2B8B-3B9B-4A33-BAE0-DE5531468666}" srcOrd="0" destOrd="0" presId="urn:microsoft.com/office/officeart/2005/8/layout/default#1"/>
    <dgm:cxn modelId="{D8B7039B-3021-4C5F-ACF3-F43AD39321FA}" type="presParOf" srcId="{A2E1749E-1438-4C50-BDA7-AF70209CA066}" destId="{25D31443-F378-4658-A280-E11937DE7379}" srcOrd="1" destOrd="0" presId="urn:microsoft.com/office/officeart/2005/8/layout/default#1"/>
    <dgm:cxn modelId="{F4A741D1-DDE4-4398-8CD4-3F7D8987CD5D}" type="presParOf" srcId="{A2E1749E-1438-4C50-BDA7-AF70209CA066}" destId="{5AB3CF17-AC42-45F4-BF22-1458646975C2}" srcOrd="2" destOrd="0" presId="urn:microsoft.com/office/officeart/2005/8/layout/default#1"/>
    <dgm:cxn modelId="{1C12C403-282E-4A0E-A1EF-032BB8FA048D}" type="presParOf" srcId="{A2E1749E-1438-4C50-BDA7-AF70209CA066}" destId="{5515DF28-8B6F-4737-95B4-5D846929EED0}" srcOrd="3" destOrd="0" presId="urn:microsoft.com/office/officeart/2005/8/layout/default#1"/>
    <dgm:cxn modelId="{3F21625C-AB37-4303-964D-65EC1D791AC9}" type="presParOf" srcId="{A2E1749E-1438-4C50-BDA7-AF70209CA066}" destId="{C5457FBF-4500-457A-BD7F-58B4FDC4B2EB}" srcOrd="4" destOrd="0" presId="urn:microsoft.com/office/officeart/2005/8/layout/default#1"/>
    <dgm:cxn modelId="{0BC6EBE5-C39D-4B35-A304-ED04C84ECF86}" type="presParOf" srcId="{A2E1749E-1438-4C50-BDA7-AF70209CA066}" destId="{52628B7E-272D-4B14-A0DA-F2AD3A34E1BB}" srcOrd="5" destOrd="0" presId="urn:microsoft.com/office/officeart/2005/8/layout/default#1"/>
    <dgm:cxn modelId="{1EE6CBAE-603E-403A-871E-3248EFC4B875}" type="presParOf" srcId="{A2E1749E-1438-4C50-BDA7-AF70209CA066}" destId="{60312557-C271-43E2-ADDA-7ABB8FB99E84}" srcOrd="6" destOrd="0" presId="urn:microsoft.com/office/officeart/2005/8/layout/default#1"/>
    <dgm:cxn modelId="{F7B31D58-9365-49ED-AF6E-8FE6A5D3DFF3}" type="presParOf" srcId="{A2E1749E-1438-4C50-BDA7-AF70209CA066}" destId="{B68FB940-2D6F-42BC-9C74-0A8A8B2A9AD5}" srcOrd="7" destOrd="0" presId="urn:microsoft.com/office/officeart/2005/8/layout/default#1"/>
    <dgm:cxn modelId="{2909CB9E-60A0-4C7F-8516-A0BC5C673F27}" type="presParOf" srcId="{A2E1749E-1438-4C50-BDA7-AF70209CA066}" destId="{06F179EE-F0D7-410C-9D6F-D13E8D41ECA7}" srcOrd="8" destOrd="0" presId="urn:microsoft.com/office/officeart/2005/8/layout/default#1"/>
    <dgm:cxn modelId="{424EABF0-0003-471D-9683-51AC322DDA56}" type="presParOf" srcId="{A2E1749E-1438-4C50-BDA7-AF70209CA066}" destId="{D5C3497A-46AF-46CF-B083-46BB892900B8}" srcOrd="9" destOrd="0" presId="urn:microsoft.com/office/officeart/2005/8/layout/default#1"/>
    <dgm:cxn modelId="{3F6468C6-A22C-4E6C-B151-1BA7B57031F4}" type="presParOf" srcId="{A2E1749E-1438-4C50-BDA7-AF70209CA066}" destId="{49BCFB6C-149F-40EA-B7CE-587D1F538B64}" srcOrd="10"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3FEB5-E798-4899-A7AA-E9FA7510A42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408D9A0-BBD9-4B17-9D4C-3CE9EE7AA39F}">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Nutrition</a:t>
          </a:r>
        </a:p>
      </dgm:t>
    </dgm:pt>
    <dgm:pt modelId="{D69E94F7-922C-46EC-9ABB-B4818FBA3D03}" type="parTrans" cxnId="{C5D7E2E0-A1C1-4ACD-95FA-0FF2062BE204}">
      <dgm:prSet/>
      <dgm:spPr/>
      <dgm:t>
        <a:bodyPr/>
        <a:lstStyle/>
        <a:p>
          <a:endParaRPr lang="en-US" sz="3500" b="1">
            <a:effectLst>
              <a:outerShdw blurRad="38100" dist="38100" dir="2700000" algn="tl">
                <a:srgbClr val="000000">
                  <a:alpha val="43137"/>
                </a:srgbClr>
              </a:outerShdw>
            </a:effectLst>
          </a:endParaRPr>
        </a:p>
      </dgm:t>
    </dgm:pt>
    <dgm:pt modelId="{B9C3ED72-861A-4FDE-AFE1-C29605DC1866}" type="sibTrans" cxnId="{C5D7E2E0-A1C1-4ACD-95FA-0FF2062BE204}">
      <dgm:prSet/>
      <dgm:spPr/>
      <dgm:t>
        <a:bodyPr/>
        <a:lstStyle/>
        <a:p>
          <a:endParaRPr lang="en-US" sz="3500" b="1">
            <a:effectLst>
              <a:outerShdw blurRad="38100" dist="38100" dir="2700000" algn="tl">
                <a:srgbClr val="000000">
                  <a:alpha val="43137"/>
                </a:srgbClr>
              </a:outerShdw>
            </a:effectLst>
          </a:endParaRPr>
        </a:p>
      </dgm:t>
    </dgm:pt>
    <dgm:pt modelId="{DB74719A-5C2B-4C08-8DFF-AF70E2EA423D}">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Physical Activity</a:t>
          </a:r>
        </a:p>
      </dgm:t>
    </dgm:pt>
    <dgm:pt modelId="{49505491-E94B-4DDC-9EF7-3C79A3DB951E}" type="parTrans" cxnId="{9E8CB889-868D-457B-9EA7-1C079F1F9DB7}">
      <dgm:prSet/>
      <dgm:spPr/>
      <dgm:t>
        <a:bodyPr/>
        <a:lstStyle/>
        <a:p>
          <a:endParaRPr lang="en-US" sz="3500" b="1">
            <a:effectLst>
              <a:outerShdw blurRad="38100" dist="38100" dir="2700000" algn="tl">
                <a:srgbClr val="000000">
                  <a:alpha val="43137"/>
                </a:srgbClr>
              </a:outerShdw>
            </a:effectLst>
          </a:endParaRPr>
        </a:p>
      </dgm:t>
    </dgm:pt>
    <dgm:pt modelId="{7014A8D9-FDAD-4C26-B3F0-99E9745FF420}" type="sibTrans" cxnId="{9E8CB889-868D-457B-9EA7-1C079F1F9DB7}">
      <dgm:prSet/>
      <dgm:spPr/>
      <dgm:t>
        <a:bodyPr/>
        <a:lstStyle/>
        <a:p>
          <a:endParaRPr lang="en-US" sz="3500" b="1">
            <a:effectLst>
              <a:outerShdw blurRad="38100" dist="38100" dir="2700000" algn="tl">
                <a:srgbClr val="000000">
                  <a:alpha val="43137"/>
                </a:srgbClr>
              </a:outerShdw>
            </a:effectLst>
          </a:endParaRPr>
        </a:p>
      </dgm:t>
    </dgm:pt>
    <dgm:pt modelId="{ED4DED96-4FDA-495D-9F14-893E42D5B4F6}">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Obesity</a:t>
          </a:r>
        </a:p>
      </dgm:t>
    </dgm:pt>
    <dgm:pt modelId="{B8D5F231-A235-4766-BFCC-806E70E62808}" type="parTrans" cxnId="{0D340C2E-2FCD-48A0-B03D-0349465CB586}">
      <dgm:prSet/>
      <dgm:spPr/>
      <dgm:t>
        <a:bodyPr/>
        <a:lstStyle/>
        <a:p>
          <a:endParaRPr lang="en-US" sz="3500" b="1">
            <a:effectLst>
              <a:outerShdw blurRad="38100" dist="38100" dir="2700000" algn="tl">
                <a:srgbClr val="000000">
                  <a:alpha val="43137"/>
                </a:srgbClr>
              </a:outerShdw>
            </a:effectLst>
          </a:endParaRPr>
        </a:p>
      </dgm:t>
    </dgm:pt>
    <dgm:pt modelId="{C1DE28EE-E4CD-4B38-9E95-7C2D8457D831}" type="sibTrans" cxnId="{0D340C2E-2FCD-48A0-B03D-0349465CB586}">
      <dgm:prSet/>
      <dgm:spPr/>
      <dgm:t>
        <a:bodyPr/>
        <a:lstStyle/>
        <a:p>
          <a:endParaRPr lang="en-US" sz="3500" b="1">
            <a:effectLst>
              <a:outerShdw blurRad="38100" dist="38100" dir="2700000" algn="tl">
                <a:srgbClr val="000000">
                  <a:alpha val="43137"/>
                </a:srgbClr>
              </a:outerShdw>
            </a:effectLst>
          </a:endParaRPr>
        </a:p>
      </dgm:t>
    </dgm:pt>
    <dgm:pt modelId="{E2A0587E-EC38-476A-B06E-A7617792D035}">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Smoking Prevention &amp; Cessation</a:t>
          </a:r>
        </a:p>
      </dgm:t>
    </dgm:pt>
    <dgm:pt modelId="{4DCF28D7-BA9C-4C59-9F12-2868A919D75C}" type="parTrans" cxnId="{AF67882E-236C-4474-9328-1FCBEF4E288C}">
      <dgm:prSet/>
      <dgm:spPr/>
      <dgm:t>
        <a:bodyPr/>
        <a:lstStyle/>
        <a:p>
          <a:endParaRPr lang="en-US" sz="3500" b="1">
            <a:effectLst>
              <a:outerShdw blurRad="38100" dist="38100" dir="2700000" algn="tl">
                <a:srgbClr val="000000">
                  <a:alpha val="43137"/>
                </a:srgbClr>
              </a:outerShdw>
            </a:effectLst>
          </a:endParaRPr>
        </a:p>
      </dgm:t>
    </dgm:pt>
    <dgm:pt modelId="{0F35D535-B56A-44B9-BDC7-2D2CA258DF4A}" type="sibTrans" cxnId="{AF67882E-236C-4474-9328-1FCBEF4E288C}">
      <dgm:prSet/>
      <dgm:spPr/>
      <dgm:t>
        <a:bodyPr/>
        <a:lstStyle/>
        <a:p>
          <a:endParaRPr lang="en-US" sz="3500" b="1">
            <a:effectLst>
              <a:outerShdw blurRad="38100" dist="38100" dir="2700000" algn="tl">
                <a:srgbClr val="000000">
                  <a:alpha val="43137"/>
                </a:srgbClr>
              </a:outerShdw>
            </a:effectLst>
          </a:endParaRPr>
        </a:p>
      </dgm:t>
    </dgm:pt>
    <dgm:pt modelId="{742A607C-53CD-4E7D-8452-53D187A95D61}">
      <dgm:prSet phldrT="[Tex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Emergency Preparedness</a:t>
          </a:r>
        </a:p>
      </dgm:t>
    </dgm:pt>
    <dgm:pt modelId="{72FFDEAE-28CD-436D-9E9B-7B749273DABC}" type="parTrans" cxnId="{A6E1CDDA-0DA6-4BD1-A781-C0639A8CF45D}">
      <dgm:prSet/>
      <dgm:spPr/>
      <dgm:t>
        <a:bodyPr/>
        <a:lstStyle/>
        <a:p>
          <a:endParaRPr lang="en-US" sz="3500" b="1">
            <a:effectLst>
              <a:outerShdw blurRad="38100" dist="38100" dir="2700000" algn="tl">
                <a:srgbClr val="000000">
                  <a:alpha val="43137"/>
                </a:srgbClr>
              </a:outerShdw>
            </a:effectLst>
          </a:endParaRPr>
        </a:p>
      </dgm:t>
    </dgm:pt>
    <dgm:pt modelId="{C76F3D39-6E41-4E1E-86E3-8F19E3983E08}" type="sibTrans" cxnId="{A6E1CDDA-0DA6-4BD1-A781-C0639A8CF45D}">
      <dgm:prSet/>
      <dgm:spPr/>
      <dgm:t>
        <a:bodyPr/>
        <a:lstStyle/>
        <a:p>
          <a:endParaRPr lang="en-US" sz="3500" b="1">
            <a:effectLst>
              <a:outerShdw blurRad="38100" dist="38100" dir="2700000" algn="tl">
                <a:srgbClr val="000000">
                  <a:alpha val="43137"/>
                </a:srgbClr>
              </a:outerShdw>
            </a:effectLst>
          </a:endParaRPr>
        </a:p>
      </dgm:t>
    </dgm:pt>
    <dgm:pt modelId="{621150FE-D1B5-4256-8A68-62EF871400F6}">
      <dgm:prSet custT="1"/>
      <dgm:spPr>
        <a:solidFill>
          <a:srgbClr val="CE6401"/>
        </a:solidFill>
        <a:ln>
          <a:solidFill>
            <a:srgbClr val="CE6401"/>
          </a:solidFill>
        </a:ln>
      </dgm:spPr>
      <dgm:t>
        <a:bodyPr/>
        <a:lstStyle/>
        <a:p>
          <a:r>
            <a:rPr lang="en-US" sz="3500" b="1" dirty="0">
              <a:effectLst>
                <a:outerShdw blurRad="38100" dist="38100" dir="2700000" algn="tl">
                  <a:srgbClr val="000000">
                    <a:alpha val="43137"/>
                  </a:srgbClr>
                </a:outerShdw>
              </a:effectLst>
            </a:rPr>
            <a:t>Accessibility</a:t>
          </a:r>
        </a:p>
      </dgm:t>
    </dgm:pt>
    <dgm:pt modelId="{8818C261-56D2-424F-9CBF-1221237CBCCC}" type="parTrans" cxnId="{38CD9210-708D-4D3B-8332-BF189E32999E}">
      <dgm:prSet/>
      <dgm:spPr/>
      <dgm:t>
        <a:bodyPr/>
        <a:lstStyle/>
        <a:p>
          <a:endParaRPr lang="en-US" sz="3500" b="1">
            <a:effectLst>
              <a:outerShdw blurRad="38100" dist="38100" dir="2700000" algn="tl">
                <a:srgbClr val="000000">
                  <a:alpha val="43137"/>
                </a:srgbClr>
              </a:outerShdw>
            </a:effectLst>
          </a:endParaRPr>
        </a:p>
      </dgm:t>
    </dgm:pt>
    <dgm:pt modelId="{DB4F0210-522B-4C93-AB07-B509B626F659}" type="sibTrans" cxnId="{38CD9210-708D-4D3B-8332-BF189E32999E}">
      <dgm:prSet/>
      <dgm:spPr/>
      <dgm:t>
        <a:bodyPr/>
        <a:lstStyle/>
        <a:p>
          <a:endParaRPr lang="en-US" sz="3500" b="1">
            <a:effectLst>
              <a:outerShdw blurRad="38100" dist="38100" dir="2700000" algn="tl">
                <a:srgbClr val="000000">
                  <a:alpha val="43137"/>
                </a:srgbClr>
              </a:outerShdw>
            </a:effectLst>
          </a:endParaRPr>
        </a:p>
      </dgm:t>
    </dgm:pt>
    <dgm:pt modelId="{A2E1749E-1438-4C50-BDA7-AF70209CA066}" type="pres">
      <dgm:prSet presAssocID="{3C03FEB5-E798-4899-A7AA-E9FA7510A42E}" presName="diagram" presStyleCnt="0">
        <dgm:presLayoutVars>
          <dgm:dir/>
          <dgm:resizeHandles val="exact"/>
        </dgm:presLayoutVars>
      </dgm:prSet>
      <dgm:spPr/>
    </dgm:pt>
    <dgm:pt modelId="{260B2B8B-3B9B-4A33-BAE0-DE5531468666}" type="pres">
      <dgm:prSet presAssocID="{C408D9A0-BBD9-4B17-9D4C-3CE9EE7AA39F}" presName="node" presStyleLbl="node1" presStyleIdx="0" presStyleCnt="6">
        <dgm:presLayoutVars>
          <dgm:bulletEnabled val="1"/>
        </dgm:presLayoutVars>
      </dgm:prSet>
      <dgm:spPr/>
    </dgm:pt>
    <dgm:pt modelId="{25D31443-F378-4658-A280-E11937DE7379}" type="pres">
      <dgm:prSet presAssocID="{B9C3ED72-861A-4FDE-AFE1-C29605DC1866}" presName="sibTrans" presStyleCnt="0"/>
      <dgm:spPr/>
    </dgm:pt>
    <dgm:pt modelId="{5AB3CF17-AC42-45F4-BF22-1458646975C2}" type="pres">
      <dgm:prSet presAssocID="{DB74719A-5C2B-4C08-8DFF-AF70E2EA423D}" presName="node" presStyleLbl="node1" presStyleIdx="1" presStyleCnt="6">
        <dgm:presLayoutVars>
          <dgm:bulletEnabled val="1"/>
        </dgm:presLayoutVars>
      </dgm:prSet>
      <dgm:spPr/>
    </dgm:pt>
    <dgm:pt modelId="{5515DF28-8B6F-4737-95B4-5D846929EED0}" type="pres">
      <dgm:prSet presAssocID="{7014A8D9-FDAD-4C26-B3F0-99E9745FF420}" presName="sibTrans" presStyleCnt="0"/>
      <dgm:spPr/>
    </dgm:pt>
    <dgm:pt modelId="{C5457FBF-4500-457A-BD7F-58B4FDC4B2EB}" type="pres">
      <dgm:prSet presAssocID="{ED4DED96-4FDA-495D-9F14-893E42D5B4F6}" presName="node" presStyleLbl="node1" presStyleIdx="2" presStyleCnt="6">
        <dgm:presLayoutVars>
          <dgm:bulletEnabled val="1"/>
        </dgm:presLayoutVars>
      </dgm:prSet>
      <dgm:spPr/>
    </dgm:pt>
    <dgm:pt modelId="{52628B7E-272D-4B14-A0DA-F2AD3A34E1BB}" type="pres">
      <dgm:prSet presAssocID="{C1DE28EE-E4CD-4B38-9E95-7C2D8457D831}" presName="sibTrans" presStyleCnt="0"/>
      <dgm:spPr/>
    </dgm:pt>
    <dgm:pt modelId="{60312557-C271-43E2-ADDA-7ABB8FB99E84}" type="pres">
      <dgm:prSet presAssocID="{E2A0587E-EC38-476A-B06E-A7617792D035}" presName="node" presStyleLbl="node1" presStyleIdx="3" presStyleCnt="6">
        <dgm:presLayoutVars>
          <dgm:bulletEnabled val="1"/>
        </dgm:presLayoutVars>
      </dgm:prSet>
      <dgm:spPr/>
    </dgm:pt>
    <dgm:pt modelId="{B68FB940-2D6F-42BC-9C74-0A8A8B2A9AD5}" type="pres">
      <dgm:prSet presAssocID="{0F35D535-B56A-44B9-BDC7-2D2CA258DF4A}" presName="sibTrans" presStyleCnt="0"/>
      <dgm:spPr/>
    </dgm:pt>
    <dgm:pt modelId="{06F179EE-F0D7-410C-9D6F-D13E8D41ECA7}" type="pres">
      <dgm:prSet presAssocID="{742A607C-53CD-4E7D-8452-53D187A95D61}" presName="node" presStyleLbl="node1" presStyleIdx="4" presStyleCnt="6">
        <dgm:presLayoutVars>
          <dgm:bulletEnabled val="1"/>
        </dgm:presLayoutVars>
      </dgm:prSet>
      <dgm:spPr/>
    </dgm:pt>
    <dgm:pt modelId="{D5C3497A-46AF-46CF-B083-46BB892900B8}" type="pres">
      <dgm:prSet presAssocID="{C76F3D39-6E41-4E1E-86E3-8F19E3983E08}" presName="sibTrans" presStyleCnt="0"/>
      <dgm:spPr/>
    </dgm:pt>
    <dgm:pt modelId="{49BCFB6C-149F-40EA-B7CE-587D1F538B64}" type="pres">
      <dgm:prSet presAssocID="{621150FE-D1B5-4256-8A68-62EF871400F6}" presName="node" presStyleLbl="node1" presStyleIdx="5" presStyleCnt="6">
        <dgm:presLayoutVars>
          <dgm:bulletEnabled val="1"/>
        </dgm:presLayoutVars>
      </dgm:prSet>
      <dgm:spPr/>
    </dgm:pt>
  </dgm:ptLst>
  <dgm:cxnLst>
    <dgm:cxn modelId="{B40B0C10-F4E8-4944-8850-2916B1AB067C}" type="presOf" srcId="{C408D9A0-BBD9-4B17-9D4C-3CE9EE7AA39F}" destId="{260B2B8B-3B9B-4A33-BAE0-DE5531468666}" srcOrd="0" destOrd="0" presId="urn:microsoft.com/office/officeart/2005/8/layout/default#1"/>
    <dgm:cxn modelId="{38CD9210-708D-4D3B-8332-BF189E32999E}" srcId="{3C03FEB5-E798-4899-A7AA-E9FA7510A42E}" destId="{621150FE-D1B5-4256-8A68-62EF871400F6}" srcOrd="5" destOrd="0" parTransId="{8818C261-56D2-424F-9CBF-1221237CBCCC}" sibTransId="{DB4F0210-522B-4C93-AB07-B509B626F659}"/>
    <dgm:cxn modelId="{C3591712-593D-4B4C-BC2F-73C5BDC0B4B9}" type="presOf" srcId="{ED4DED96-4FDA-495D-9F14-893E42D5B4F6}" destId="{C5457FBF-4500-457A-BD7F-58B4FDC4B2EB}" srcOrd="0" destOrd="0" presId="urn:microsoft.com/office/officeart/2005/8/layout/default#1"/>
    <dgm:cxn modelId="{0D340C2E-2FCD-48A0-B03D-0349465CB586}" srcId="{3C03FEB5-E798-4899-A7AA-E9FA7510A42E}" destId="{ED4DED96-4FDA-495D-9F14-893E42D5B4F6}" srcOrd="2" destOrd="0" parTransId="{B8D5F231-A235-4766-BFCC-806E70E62808}" sibTransId="{C1DE28EE-E4CD-4B38-9E95-7C2D8457D831}"/>
    <dgm:cxn modelId="{AF67882E-236C-4474-9328-1FCBEF4E288C}" srcId="{3C03FEB5-E798-4899-A7AA-E9FA7510A42E}" destId="{E2A0587E-EC38-476A-B06E-A7617792D035}" srcOrd="3" destOrd="0" parTransId="{4DCF28D7-BA9C-4C59-9F12-2868A919D75C}" sibTransId="{0F35D535-B56A-44B9-BDC7-2D2CA258DF4A}"/>
    <dgm:cxn modelId="{DBBF9240-FE73-4D65-AD3F-4EFD8B990A27}" type="presOf" srcId="{621150FE-D1B5-4256-8A68-62EF871400F6}" destId="{49BCFB6C-149F-40EA-B7CE-587D1F538B64}" srcOrd="0" destOrd="0" presId="urn:microsoft.com/office/officeart/2005/8/layout/default#1"/>
    <dgm:cxn modelId="{1213AE46-C35B-49D3-8D21-2AB72236EF15}" type="presOf" srcId="{E2A0587E-EC38-476A-B06E-A7617792D035}" destId="{60312557-C271-43E2-ADDA-7ABB8FB99E84}" srcOrd="0" destOrd="0" presId="urn:microsoft.com/office/officeart/2005/8/layout/default#1"/>
    <dgm:cxn modelId="{9E8CB889-868D-457B-9EA7-1C079F1F9DB7}" srcId="{3C03FEB5-E798-4899-A7AA-E9FA7510A42E}" destId="{DB74719A-5C2B-4C08-8DFF-AF70E2EA423D}" srcOrd="1" destOrd="0" parTransId="{49505491-E94B-4DDC-9EF7-3C79A3DB951E}" sibTransId="{7014A8D9-FDAD-4C26-B3F0-99E9745FF420}"/>
    <dgm:cxn modelId="{358582A4-2520-4ECE-AAF7-252E4FD58203}" type="presOf" srcId="{DB74719A-5C2B-4C08-8DFF-AF70E2EA423D}" destId="{5AB3CF17-AC42-45F4-BF22-1458646975C2}" srcOrd="0" destOrd="0" presId="urn:microsoft.com/office/officeart/2005/8/layout/default#1"/>
    <dgm:cxn modelId="{A6E1CDDA-0DA6-4BD1-A781-C0639A8CF45D}" srcId="{3C03FEB5-E798-4899-A7AA-E9FA7510A42E}" destId="{742A607C-53CD-4E7D-8452-53D187A95D61}" srcOrd="4" destOrd="0" parTransId="{72FFDEAE-28CD-436D-9E9B-7B749273DABC}" sibTransId="{C76F3D39-6E41-4E1E-86E3-8F19E3983E08}"/>
    <dgm:cxn modelId="{C5D7E2E0-A1C1-4ACD-95FA-0FF2062BE204}" srcId="{3C03FEB5-E798-4899-A7AA-E9FA7510A42E}" destId="{C408D9A0-BBD9-4B17-9D4C-3CE9EE7AA39F}" srcOrd="0" destOrd="0" parTransId="{D69E94F7-922C-46EC-9ABB-B4818FBA3D03}" sibTransId="{B9C3ED72-861A-4FDE-AFE1-C29605DC1866}"/>
    <dgm:cxn modelId="{022150F1-CD78-4B1E-8D83-5AAE01E31226}" type="presOf" srcId="{742A607C-53CD-4E7D-8452-53D187A95D61}" destId="{06F179EE-F0D7-410C-9D6F-D13E8D41ECA7}" srcOrd="0" destOrd="0" presId="urn:microsoft.com/office/officeart/2005/8/layout/default#1"/>
    <dgm:cxn modelId="{A5EDCBFC-2FFE-4B9B-B8B6-F5F2FD0674C9}" type="presOf" srcId="{3C03FEB5-E798-4899-A7AA-E9FA7510A42E}" destId="{A2E1749E-1438-4C50-BDA7-AF70209CA066}" srcOrd="0" destOrd="0" presId="urn:microsoft.com/office/officeart/2005/8/layout/default#1"/>
    <dgm:cxn modelId="{EE4E5B4B-A943-4E39-9661-3AFED1656D56}" type="presParOf" srcId="{A2E1749E-1438-4C50-BDA7-AF70209CA066}" destId="{260B2B8B-3B9B-4A33-BAE0-DE5531468666}" srcOrd="0" destOrd="0" presId="urn:microsoft.com/office/officeart/2005/8/layout/default#1"/>
    <dgm:cxn modelId="{F658E61B-C867-42B8-83B7-C518494EB425}" type="presParOf" srcId="{A2E1749E-1438-4C50-BDA7-AF70209CA066}" destId="{25D31443-F378-4658-A280-E11937DE7379}" srcOrd="1" destOrd="0" presId="urn:microsoft.com/office/officeart/2005/8/layout/default#1"/>
    <dgm:cxn modelId="{572DE106-9803-4076-A9F2-42211BE9E46B}" type="presParOf" srcId="{A2E1749E-1438-4C50-BDA7-AF70209CA066}" destId="{5AB3CF17-AC42-45F4-BF22-1458646975C2}" srcOrd="2" destOrd="0" presId="urn:microsoft.com/office/officeart/2005/8/layout/default#1"/>
    <dgm:cxn modelId="{6B6F77BA-2213-4623-8D1F-B983BE8798B5}" type="presParOf" srcId="{A2E1749E-1438-4C50-BDA7-AF70209CA066}" destId="{5515DF28-8B6F-4737-95B4-5D846929EED0}" srcOrd="3" destOrd="0" presId="urn:microsoft.com/office/officeart/2005/8/layout/default#1"/>
    <dgm:cxn modelId="{DF283F96-D2C0-404B-BB25-2490CEF355C3}" type="presParOf" srcId="{A2E1749E-1438-4C50-BDA7-AF70209CA066}" destId="{C5457FBF-4500-457A-BD7F-58B4FDC4B2EB}" srcOrd="4" destOrd="0" presId="urn:microsoft.com/office/officeart/2005/8/layout/default#1"/>
    <dgm:cxn modelId="{ECB5D489-56B2-42AD-91CA-41AA48294FCF}" type="presParOf" srcId="{A2E1749E-1438-4C50-BDA7-AF70209CA066}" destId="{52628B7E-272D-4B14-A0DA-F2AD3A34E1BB}" srcOrd="5" destOrd="0" presId="urn:microsoft.com/office/officeart/2005/8/layout/default#1"/>
    <dgm:cxn modelId="{66325373-6C34-4C6C-90CC-25CD67B802C0}" type="presParOf" srcId="{A2E1749E-1438-4C50-BDA7-AF70209CA066}" destId="{60312557-C271-43E2-ADDA-7ABB8FB99E84}" srcOrd="6" destOrd="0" presId="urn:microsoft.com/office/officeart/2005/8/layout/default#1"/>
    <dgm:cxn modelId="{96199421-3D12-4EFE-AEBF-043CD89EBD4E}" type="presParOf" srcId="{A2E1749E-1438-4C50-BDA7-AF70209CA066}" destId="{B68FB940-2D6F-42BC-9C74-0A8A8B2A9AD5}" srcOrd="7" destOrd="0" presId="urn:microsoft.com/office/officeart/2005/8/layout/default#1"/>
    <dgm:cxn modelId="{6B5E4D39-A67D-45F2-BC15-A5E35A687F1F}" type="presParOf" srcId="{A2E1749E-1438-4C50-BDA7-AF70209CA066}" destId="{06F179EE-F0D7-410C-9D6F-D13E8D41ECA7}" srcOrd="8" destOrd="0" presId="urn:microsoft.com/office/officeart/2005/8/layout/default#1"/>
    <dgm:cxn modelId="{5852CE81-A101-4D88-9120-01612E6659B6}" type="presParOf" srcId="{A2E1749E-1438-4C50-BDA7-AF70209CA066}" destId="{D5C3497A-46AF-46CF-B083-46BB892900B8}" srcOrd="9" destOrd="0" presId="urn:microsoft.com/office/officeart/2005/8/layout/default#1"/>
    <dgm:cxn modelId="{E008C115-EFEE-4A22-AD00-67E47CF1F840}" type="presParOf" srcId="{A2E1749E-1438-4C50-BDA7-AF70209CA066}" destId="{49BCFB6C-149F-40EA-B7CE-587D1F538B64}" srcOrd="10" destOrd="0" presId="urn:microsoft.com/office/officeart/2005/8/layout/defaul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4CF0C-F9F9-46AC-9C8B-45A1C682BE9B}"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6FBFAA8C-164E-4B10-B459-9FFB8B94BB72}">
      <dgm:prSet phldrT="[Text]" custT="1"/>
      <dgm:spPr>
        <a:solidFill>
          <a:srgbClr val="FF9933"/>
        </a:solidFill>
      </dgm:spPr>
      <dgm:t>
        <a:bodyPr/>
        <a:lstStyle/>
        <a:p>
          <a:r>
            <a:rPr lang="en-US" sz="1400" b="1" dirty="0"/>
            <a:t>Nutrition</a:t>
          </a:r>
        </a:p>
      </dgm:t>
    </dgm:pt>
    <dgm:pt modelId="{E11C847F-B757-4941-8568-C65333FD4F4D}" type="parTrans" cxnId="{7460623D-CD9A-4E4A-ABEF-7FBA71394A97}">
      <dgm:prSet/>
      <dgm:spPr/>
      <dgm:t>
        <a:bodyPr/>
        <a:lstStyle/>
        <a:p>
          <a:endParaRPr lang="en-US"/>
        </a:p>
      </dgm:t>
    </dgm:pt>
    <dgm:pt modelId="{794A405A-7F74-4280-93B2-B07D62A14428}" type="sibTrans" cxnId="{7460623D-CD9A-4E4A-ABEF-7FBA71394A97}">
      <dgm:prSet/>
      <dgm:spPr>
        <a:ln>
          <a:solidFill>
            <a:srgbClr val="FF9933"/>
          </a:solidFill>
        </a:ln>
      </dgm:spPr>
      <dgm:t>
        <a:bodyPr/>
        <a:lstStyle/>
        <a:p>
          <a:endParaRPr lang="en-US"/>
        </a:p>
      </dgm:t>
    </dgm:pt>
    <dgm:pt modelId="{B3D84BBC-2A03-4F18-B745-28A8B7E16946}">
      <dgm:prSet phldrT="[Text]" custT="1"/>
      <dgm:spPr>
        <a:solidFill>
          <a:srgbClr val="FF9933"/>
        </a:solidFill>
      </dgm:spPr>
      <dgm:t>
        <a:bodyPr/>
        <a:lstStyle/>
        <a:p>
          <a:r>
            <a:rPr lang="en-US" sz="1400" b="1" dirty="0"/>
            <a:t>Physical Activity</a:t>
          </a:r>
        </a:p>
      </dgm:t>
    </dgm:pt>
    <dgm:pt modelId="{C356D253-4703-4486-9D6D-4D791951F59A}" type="parTrans" cxnId="{0326B8A0-B763-4A9D-A917-D926BE8634EC}">
      <dgm:prSet/>
      <dgm:spPr/>
      <dgm:t>
        <a:bodyPr/>
        <a:lstStyle/>
        <a:p>
          <a:endParaRPr lang="en-US"/>
        </a:p>
      </dgm:t>
    </dgm:pt>
    <dgm:pt modelId="{C45C5C9F-D493-4B11-B06F-3730F7CBCC7A}" type="sibTrans" cxnId="{0326B8A0-B763-4A9D-A917-D926BE8634EC}">
      <dgm:prSet/>
      <dgm:spPr>
        <a:ln>
          <a:solidFill>
            <a:srgbClr val="FF9933"/>
          </a:solidFill>
        </a:ln>
      </dgm:spPr>
      <dgm:t>
        <a:bodyPr/>
        <a:lstStyle/>
        <a:p>
          <a:endParaRPr lang="en-US"/>
        </a:p>
      </dgm:t>
    </dgm:pt>
    <dgm:pt modelId="{54CBF290-7760-4BE9-908F-8C6FF838C85A}">
      <dgm:prSet phldrT="[Text]" custT="1"/>
      <dgm:spPr>
        <a:solidFill>
          <a:srgbClr val="FF9933"/>
        </a:solidFill>
      </dgm:spPr>
      <dgm:t>
        <a:bodyPr/>
        <a:lstStyle/>
        <a:p>
          <a:r>
            <a:rPr lang="en-US" sz="1400" b="1" dirty="0"/>
            <a:t>Obesity</a:t>
          </a:r>
        </a:p>
      </dgm:t>
    </dgm:pt>
    <dgm:pt modelId="{7C65197B-8A07-412D-A724-840DA0E24E0F}" type="parTrans" cxnId="{BE3885C1-0D1D-4D85-A141-808A4AC072DB}">
      <dgm:prSet/>
      <dgm:spPr/>
      <dgm:t>
        <a:bodyPr/>
        <a:lstStyle/>
        <a:p>
          <a:endParaRPr lang="en-US"/>
        </a:p>
      </dgm:t>
    </dgm:pt>
    <dgm:pt modelId="{87224E54-2DE6-42CB-825B-3B42002F77B2}" type="sibTrans" cxnId="{BE3885C1-0D1D-4D85-A141-808A4AC072DB}">
      <dgm:prSet/>
      <dgm:spPr>
        <a:ln>
          <a:solidFill>
            <a:srgbClr val="FF9933"/>
          </a:solidFill>
        </a:ln>
      </dgm:spPr>
      <dgm:t>
        <a:bodyPr/>
        <a:lstStyle/>
        <a:p>
          <a:endParaRPr lang="en-US"/>
        </a:p>
      </dgm:t>
    </dgm:pt>
    <dgm:pt modelId="{23655E67-17AC-46CF-8C57-1F58EEA26192}">
      <dgm:prSet phldrT="[Text]" custT="1"/>
      <dgm:spPr>
        <a:solidFill>
          <a:srgbClr val="FF9933"/>
        </a:solidFill>
      </dgm:spPr>
      <dgm:t>
        <a:bodyPr/>
        <a:lstStyle/>
        <a:p>
          <a:r>
            <a:rPr lang="en-US" sz="1400" b="1" dirty="0"/>
            <a:t>Smoking</a:t>
          </a:r>
        </a:p>
      </dgm:t>
    </dgm:pt>
    <dgm:pt modelId="{E8976892-10D7-4809-A78E-90A1F75BB77D}" type="parTrans" cxnId="{2C6E031E-8A04-4C9A-B274-1EB0A97F94CA}">
      <dgm:prSet/>
      <dgm:spPr/>
      <dgm:t>
        <a:bodyPr/>
        <a:lstStyle/>
        <a:p>
          <a:endParaRPr lang="en-US"/>
        </a:p>
      </dgm:t>
    </dgm:pt>
    <dgm:pt modelId="{02690DD9-5B62-4104-9C68-E48DB9C1A43A}" type="sibTrans" cxnId="{2C6E031E-8A04-4C9A-B274-1EB0A97F94CA}">
      <dgm:prSet/>
      <dgm:spPr>
        <a:ln>
          <a:solidFill>
            <a:srgbClr val="FF9933"/>
          </a:solidFill>
        </a:ln>
      </dgm:spPr>
      <dgm:t>
        <a:bodyPr/>
        <a:lstStyle/>
        <a:p>
          <a:endParaRPr lang="en-US"/>
        </a:p>
      </dgm:t>
    </dgm:pt>
    <dgm:pt modelId="{19DADBC6-8892-4862-AFE6-E683E9EADD4A}">
      <dgm:prSet phldrT="[Text]" custT="1"/>
      <dgm:spPr>
        <a:solidFill>
          <a:srgbClr val="FF9933"/>
        </a:solidFill>
        <a:ln w="76200">
          <a:noFill/>
        </a:ln>
      </dgm:spPr>
      <dgm:t>
        <a:bodyPr/>
        <a:lstStyle/>
        <a:p>
          <a:r>
            <a:rPr lang="en-US" sz="1400" b="1" dirty="0">
              <a:solidFill>
                <a:schemeClr val="bg1"/>
              </a:solidFill>
            </a:rPr>
            <a:t>Health Care Access</a:t>
          </a:r>
        </a:p>
      </dgm:t>
    </dgm:pt>
    <dgm:pt modelId="{345C41F8-996D-4165-8CCA-7FFD78DCC75E}" type="parTrans" cxnId="{5EF79397-3F23-4293-8584-B042574056FA}">
      <dgm:prSet/>
      <dgm:spPr/>
      <dgm:t>
        <a:bodyPr/>
        <a:lstStyle/>
        <a:p>
          <a:endParaRPr lang="en-US"/>
        </a:p>
      </dgm:t>
    </dgm:pt>
    <dgm:pt modelId="{AB19E5F5-438B-4F86-B37A-A954DE5CEC99}" type="sibTrans" cxnId="{5EF79397-3F23-4293-8584-B042574056FA}">
      <dgm:prSet/>
      <dgm:spPr>
        <a:ln>
          <a:solidFill>
            <a:srgbClr val="FF9933"/>
          </a:solidFill>
        </a:ln>
      </dgm:spPr>
      <dgm:t>
        <a:bodyPr/>
        <a:lstStyle/>
        <a:p>
          <a:endParaRPr lang="en-US"/>
        </a:p>
      </dgm:t>
    </dgm:pt>
    <dgm:pt modelId="{A1636261-C1FA-4CF3-B75E-64E210C9D19B}">
      <dgm:prSet phldrT="[Text]" custT="1"/>
      <dgm:spPr>
        <a:solidFill>
          <a:srgbClr val="FF9933"/>
        </a:solidFill>
        <a:ln w="76200">
          <a:noFill/>
        </a:ln>
      </dgm:spPr>
      <dgm:t>
        <a:bodyPr/>
        <a:lstStyle/>
        <a:p>
          <a:r>
            <a:rPr lang="en-US" sz="1400" b="1" dirty="0">
              <a:solidFill>
                <a:schemeClr val="bg1"/>
              </a:solidFill>
            </a:rPr>
            <a:t>Emergency Preparedness</a:t>
          </a:r>
        </a:p>
      </dgm:t>
    </dgm:pt>
    <dgm:pt modelId="{9A150730-6EF9-4BF6-9A1A-5B93D592E67B}" type="parTrans" cxnId="{5D362379-B44E-457C-91E5-1B58787FDB61}">
      <dgm:prSet/>
      <dgm:spPr/>
      <dgm:t>
        <a:bodyPr/>
        <a:lstStyle/>
        <a:p>
          <a:endParaRPr lang="en-US"/>
        </a:p>
      </dgm:t>
    </dgm:pt>
    <dgm:pt modelId="{9DB4088A-EE28-4650-9319-393A2753B75D}" type="sibTrans" cxnId="{5D362379-B44E-457C-91E5-1B58787FDB61}">
      <dgm:prSet/>
      <dgm:spPr>
        <a:ln>
          <a:solidFill>
            <a:schemeClr val="accent6"/>
          </a:solidFill>
        </a:ln>
      </dgm:spPr>
      <dgm:t>
        <a:bodyPr/>
        <a:lstStyle/>
        <a:p>
          <a:endParaRPr lang="en-US"/>
        </a:p>
      </dgm:t>
    </dgm:pt>
    <dgm:pt modelId="{A829403D-B4E6-462E-9308-F2664484F3E6}">
      <dgm:prSet phldrT="[Text]" custT="1"/>
      <dgm:spPr>
        <a:solidFill>
          <a:srgbClr val="FF9933"/>
        </a:solidFill>
      </dgm:spPr>
      <dgm:t>
        <a:bodyPr/>
        <a:lstStyle/>
        <a:p>
          <a:r>
            <a:rPr lang="en-US" sz="1400" b="1" dirty="0"/>
            <a:t>Accessibility</a:t>
          </a:r>
        </a:p>
      </dgm:t>
    </dgm:pt>
    <dgm:pt modelId="{71E1CB82-629C-4954-BCE4-C5E7D452E4A9}" type="parTrans" cxnId="{D248A461-1B10-4FF3-AE15-C3D32E9DB774}">
      <dgm:prSet/>
      <dgm:spPr/>
      <dgm:t>
        <a:bodyPr/>
        <a:lstStyle/>
        <a:p>
          <a:endParaRPr lang="en-US"/>
        </a:p>
      </dgm:t>
    </dgm:pt>
    <dgm:pt modelId="{047254A3-F862-4747-919D-EDD59C214CCE}" type="sibTrans" cxnId="{D248A461-1B10-4FF3-AE15-C3D32E9DB774}">
      <dgm:prSet/>
      <dgm:spPr>
        <a:ln>
          <a:solidFill>
            <a:schemeClr val="accent6"/>
          </a:solidFill>
        </a:ln>
      </dgm:spPr>
      <dgm:t>
        <a:bodyPr/>
        <a:lstStyle/>
        <a:p>
          <a:endParaRPr lang="en-US"/>
        </a:p>
      </dgm:t>
    </dgm:pt>
    <dgm:pt modelId="{5FEC4AD2-BA94-46EC-B649-CFBED64387B8}">
      <dgm:prSet phldrT="[Text]" custT="1"/>
      <dgm:spPr>
        <a:solidFill>
          <a:srgbClr val="FF9933"/>
        </a:solidFill>
      </dgm:spPr>
      <dgm:t>
        <a:bodyPr/>
        <a:lstStyle/>
        <a:p>
          <a:r>
            <a:rPr lang="en-US" sz="1400" b="1" dirty="0" err="1"/>
            <a:t>Zika</a:t>
          </a:r>
          <a:endParaRPr lang="en-US" sz="1400" b="1" dirty="0"/>
        </a:p>
      </dgm:t>
    </dgm:pt>
    <dgm:pt modelId="{47F67639-7D58-427B-90F2-BA6CA34FB1C3}" type="parTrans" cxnId="{DFA9C02A-41A1-4E63-B52E-1750CD81A898}">
      <dgm:prSet/>
      <dgm:spPr/>
      <dgm:t>
        <a:bodyPr/>
        <a:lstStyle/>
        <a:p>
          <a:endParaRPr lang="en-US"/>
        </a:p>
      </dgm:t>
    </dgm:pt>
    <dgm:pt modelId="{630307EF-998A-41BC-B458-0BFEB9E6CA27}" type="sibTrans" cxnId="{DFA9C02A-41A1-4E63-B52E-1750CD81A898}">
      <dgm:prSet/>
      <dgm:spPr>
        <a:ln>
          <a:solidFill>
            <a:schemeClr val="accent6"/>
          </a:solidFill>
        </a:ln>
      </dgm:spPr>
      <dgm:t>
        <a:bodyPr/>
        <a:lstStyle/>
        <a:p>
          <a:endParaRPr lang="en-US"/>
        </a:p>
      </dgm:t>
    </dgm:pt>
    <dgm:pt modelId="{BD11FBE7-4466-4587-B2CE-FF704A59BB17}" type="pres">
      <dgm:prSet presAssocID="{7694CF0C-F9F9-46AC-9C8B-45A1C682BE9B}" presName="cycle" presStyleCnt="0">
        <dgm:presLayoutVars>
          <dgm:dir/>
          <dgm:resizeHandles val="exact"/>
        </dgm:presLayoutVars>
      </dgm:prSet>
      <dgm:spPr/>
    </dgm:pt>
    <dgm:pt modelId="{A2A04481-84E4-4593-9CFF-0714017060CB}" type="pres">
      <dgm:prSet presAssocID="{6FBFAA8C-164E-4B10-B459-9FFB8B94BB72}" presName="node" presStyleLbl="node1" presStyleIdx="0" presStyleCnt="8" custScaleX="119078" custScaleY="57376" custRadScaleRad="102025" custRadScaleInc="-84889">
        <dgm:presLayoutVars>
          <dgm:bulletEnabled val="1"/>
        </dgm:presLayoutVars>
      </dgm:prSet>
      <dgm:spPr/>
    </dgm:pt>
    <dgm:pt modelId="{F0A8A870-D918-4837-A10E-8BFFB59AF6C2}" type="pres">
      <dgm:prSet presAssocID="{6FBFAA8C-164E-4B10-B459-9FFB8B94BB72}" presName="spNode" presStyleCnt="0"/>
      <dgm:spPr/>
    </dgm:pt>
    <dgm:pt modelId="{DE9634FC-39DC-4174-A7A1-60DC3A3CB71D}" type="pres">
      <dgm:prSet presAssocID="{794A405A-7F74-4280-93B2-B07D62A14428}" presName="sibTrans" presStyleLbl="sibTrans1D1" presStyleIdx="0" presStyleCnt="8"/>
      <dgm:spPr/>
    </dgm:pt>
    <dgm:pt modelId="{962B2DD8-0E0D-4F43-BE71-B7F4EDECABAF}" type="pres">
      <dgm:prSet presAssocID="{B3D84BBC-2A03-4F18-B745-28A8B7E16946}" presName="node" presStyleLbl="node1" presStyleIdx="1" presStyleCnt="8" custScaleX="121768" custScaleY="75067" custRadScaleRad="99538" custRadScaleInc="-27879">
        <dgm:presLayoutVars>
          <dgm:bulletEnabled val="1"/>
        </dgm:presLayoutVars>
      </dgm:prSet>
      <dgm:spPr/>
    </dgm:pt>
    <dgm:pt modelId="{AB71678E-9CAB-49D6-B803-4FE5C0B326E6}" type="pres">
      <dgm:prSet presAssocID="{B3D84BBC-2A03-4F18-B745-28A8B7E16946}" presName="spNode" presStyleCnt="0"/>
      <dgm:spPr/>
    </dgm:pt>
    <dgm:pt modelId="{78CEBBDE-1243-48D1-807B-4FD633A4A214}" type="pres">
      <dgm:prSet presAssocID="{C45C5C9F-D493-4B11-B06F-3730F7CBCC7A}" presName="sibTrans" presStyleLbl="sibTrans1D1" presStyleIdx="1" presStyleCnt="8"/>
      <dgm:spPr/>
    </dgm:pt>
    <dgm:pt modelId="{E76FAF14-DE0D-4F3A-A61A-488F3C9E9C37}" type="pres">
      <dgm:prSet presAssocID="{54CBF290-7760-4BE9-908F-8C6FF838C85A}" presName="node" presStyleLbl="node1" presStyleIdx="2" presStyleCnt="8" custScaleX="119078" custScaleY="53605" custRadScaleRad="102046" custRadScaleInc="-80556">
        <dgm:presLayoutVars>
          <dgm:bulletEnabled val="1"/>
        </dgm:presLayoutVars>
      </dgm:prSet>
      <dgm:spPr/>
    </dgm:pt>
    <dgm:pt modelId="{C4528690-9DFF-48B2-9234-55226BA109D6}" type="pres">
      <dgm:prSet presAssocID="{54CBF290-7760-4BE9-908F-8C6FF838C85A}" presName="spNode" presStyleCnt="0"/>
      <dgm:spPr/>
    </dgm:pt>
    <dgm:pt modelId="{51B82507-0CF1-4A76-A179-ADDA7C730AEA}" type="pres">
      <dgm:prSet presAssocID="{87224E54-2DE6-42CB-825B-3B42002F77B2}" presName="sibTrans" presStyleLbl="sibTrans1D1" presStyleIdx="2" presStyleCnt="8"/>
      <dgm:spPr/>
    </dgm:pt>
    <dgm:pt modelId="{40A7BAA3-4475-4506-916B-6EBFAA324B90}" type="pres">
      <dgm:prSet presAssocID="{23655E67-17AC-46CF-8C57-1F58EEA26192}" presName="node" presStyleLbl="node1" presStyleIdx="3" presStyleCnt="8" custScaleX="119078" custScaleY="50647" custRadScaleRad="102599" custRadScaleInc="-207464">
        <dgm:presLayoutVars>
          <dgm:bulletEnabled val="1"/>
        </dgm:presLayoutVars>
      </dgm:prSet>
      <dgm:spPr/>
    </dgm:pt>
    <dgm:pt modelId="{5DE0A71E-7743-4822-B047-12B2DDEB5DF8}" type="pres">
      <dgm:prSet presAssocID="{23655E67-17AC-46CF-8C57-1F58EEA26192}" presName="spNode" presStyleCnt="0"/>
      <dgm:spPr/>
    </dgm:pt>
    <dgm:pt modelId="{6B576CCC-1EB6-43EE-84A9-031CF1075B10}" type="pres">
      <dgm:prSet presAssocID="{02690DD9-5B62-4104-9C68-E48DB9C1A43A}" presName="sibTrans" presStyleLbl="sibTrans1D1" presStyleIdx="3" presStyleCnt="8"/>
      <dgm:spPr/>
    </dgm:pt>
    <dgm:pt modelId="{798BA4EA-DBBA-4C5E-A9E0-31637152DB62}" type="pres">
      <dgm:prSet presAssocID="{5FEC4AD2-BA94-46EC-B649-CFBED64387B8}" presName="node" presStyleLbl="node1" presStyleIdx="4" presStyleCnt="8" custScaleX="119078" custScaleY="50647" custRadScaleRad="91150" custRadScaleInc="-205008">
        <dgm:presLayoutVars>
          <dgm:bulletEnabled val="1"/>
        </dgm:presLayoutVars>
      </dgm:prSet>
      <dgm:spPr/>
    </dgm:pt>
    <dgm:pt modelId="{4ACDDE8C-5212-4494-80CB-D3D1F887C023}" type="pres">
      <dgm:prSet presAssocID="{5FEC4AD2-BA94-46EC-B649-CFBED64387B8}" presName="spNode" presStyleCnt="0"/>
      <dgm:spPr/>
    </dgm:pt>
    <dgm:pt modelId="{9AF5DB3F-327C-4DEB-BDB3-9A2D6D3078BE}" type="pres">
      <dgm:prSet presAssocID="{630307EF-998A-41BC-B458-0BFEB9E6CA27}" presName="sibTrans" presStyleLbl="sibTrans1D1" presStyleIdx="4" presStyleCnt="8"/>
      <dgm:spPr/>
    </dgm:pt>
    <dgm:pt modelId="{655145EE-D786-4AEF-BB92-C2478CDC8F51}" type="pres">
      <dgm:prSet presAssocID="{19DADBC6-8892-4862-AFE6-E683E9EADD4A}" presName="node" presStyleLbl="node1" presStyleIdx="5" presStyleCnt="8" custScaleX="171095" custScaleY="80512" custRadScaleRad="99075" custRadScaleInc="34668">
        <dgm:presLayoutVars>
          <dgm:bulletEnabled val="1"/>
        </dgm:presLayoutVars>
      </dgm:prSet>
      <dgm:spPr/>
    </dgm:pt>
    <dgm:pt modelId="{C496B2A3-62CB-4FF3-A8A6-AB54A33DE593}" type="pres">
      <dgm:prSet presAssocID="{19DADBC6-8892-4862-AFE6-E683E9EADD4A}" presName="spNode" presStyleCnt="0"/>
      <dgm:spPr/>
    </dgm:pt>
    <dgm:pt modelId="{943469B8-2517-4698-979A-6FB6583912BA}" type="pres">
      <dgm:prSet presAssocID="{AB19E5F5-438B-4F86-B37A-A954DE5CEC99}" presName="sibTrans" presStyleLbl="sibTrans1D1" presStyleIdx="5" presStyleCnt="8"/>
      <dgm:spPr/>
    </dgm:pt>
    <dgm:pt modelId="{18A97926-7A21-4EE6-8CEF-D14077275119}" type="pres">
      <dgm:prSet presAssocID="{A1636261-C1FA-4CF3-B75E-64E210C9D19B}" presName="node" presStyleLbl="node1" presStyleIdx="6" presStyleCnt="8" custScaleX="146285" custScaleY="79757" custRadScaleRad="108374" custRadScaleInc="-13553">
        <dgm:presLayoutVars>
          <dgm:bulletEnabled val="1"/>
        </dgm:presLayoutVars>
      </dgm:prSet>
      <dgm:spPr/>
    </dgm:pt>
    <dgm:pt modelId="{E551566A-1D1F-4DA9-9CB2-28C1B0FA907B}" type="pres">
      <dgm:prSet presAssocID="{A1636261-C1FA-4CF3-B75E-64E210C9D19B}" presName="spNode" presStyleCnt="0"/>
      <dgm:spPr/>
    </dgm:pt>
    <dgm:pt modelId="{A1EB797C-C82F-4AC7-ACF7-AA95A9EBF179}" type="pres">
      <dgm:prSet presAssocID="{9DB4088A-EE28-4650-9319-393A2753B75D}" presName="sibTrans" presStyleLbl="sibTrans1D1" presStyleIdx="6" presStyleCnt="8"/>
      <dgm:spPr/>
    </dgm:pt>
    <dgm:pt modelId="{EB8DA96A-C04B-4B8E-9866-E7E845EFA638}" type="pres">
      <dgm:prSet presAssocID="{A829403D-B4E6-462E-9308-F2664484F3E6}" presName="node" presStyleLbl="node1" presStyleIdx="7" presStyleCnt="8" custScaleX="132134" custScaleY="59583" custRadScaleRad="112490" custRadScaleInc="-96473">
        <dgm:presLayoutVars>
          <dgm:bulletEnabled val="1"/>
        </dgm:presLayoutVars>
      </dgm:prSet>
      <dgm:spPr/>
    </dgm:pt>
    <dgm:pt modelId="{1D63FC11-4C39-440A-BAC5-739C4784073F}" type="pres">
      <dgm:prSet presAssocID="{A829403D-B4E6-462E-9308-F2664484F3E6}" presName="spNode" presStyleCnt="0"/>
      <dgm:spPr/>
    </dgm:pt>
    <dgm:pt modelId="{DF4E6B73-E179-414B-B566-69DBCCF41C4C}" type="pres">
      <dgm:prSet presAssocID="{047254A3-F862-4747-919D-EDD59C214CCE}" presName="sibTrans" presStyleLbl="sibTrans1D1" presStyleIdx="7" presStyleCnt="8"/>
      <dgm:spPr/>
    </dgm:pt>
  </dgm:ptLst>
  <dgm:cxnLst>
    <dgm:cxn modelId="{6A4A7002-4736-4017-8E8E-121098443798}" type="presOf" srcId="{02690DD9-5B62-4104-9C68-E48DB9C1A43A}" destId="{6B576CCC-1EB6-43EE-84A9-031CF1075B10}" srcOrd="0" destOrd="0" presId="urn:microsoft.com/office/officeart/2005/8/layout/cycle6"/>
    <dgm:cxn modelId="{B868F809-298A-4C5D-89C6-AA26297FAE43}" type="presOf" srcId="{7694CF0C-F9F9-46AC-9C8B-45A1C682BE9B}" destId="{BD11FBE7-4466-4587-B2CE-FF704A59BB17}" srcOrd="0" destOrd="0" presId="urn:microsoft.com/office/officeart/2005/8/layout/cycle6"/>
    <dgm:cxn modelId="{205A0816-1D8B-41CA-B145-7BA2BF6A8D43}" type="presOf" srcId="{C45C5C9F-D493-4B11-B06F-3730F7CBCC7A}" destId="{78CEBBDE-1243-48D1-807B-4FD633A4A214}" srcOrd="0" destOrd="0" presId="urn:microsoft.com/office/officeart/2005/8/layout/cycle6"/>
    <dgm:cxn modelId="{2C6E031E-8A04-4C9A-B274-1EB0A97F94CA}" srcId="{7694CF0C-F9F9-46AC-9C8B-45A1C682BE9B}" destId="{23655E67-17AC-46CF-8C57-1F58EEA26192}" srcOrd="3" destOrd="0" parTransId="{E8976892-10D7-4809-A78E-90A1F75BB77D}" sibTransId="{02690DD9-5B62-4104-9C68-E48DB9C1A43A}"/>
    <dgm:cxn modelId="{DFA9C02A-41A1-4E63-B52E-1750CD81A898}" srcId="{7694CF0C-F9F9-46AC-9C8B-45A1C682BE9B}" destId="{5FEC4AD2-BA94-46EC-B649-CFBED64387B8}" srcOrd="4" destOrd="0" parTransId="{47F67639-7D58-427B-90F2-BA6CA34FB1C3}" sibTransId="{630307EF-998A-41BC-B458-0BFEB9E6CA27}"/>
    <dgm:cxn modelId="{D88F112B-0CA9-4F85-8ACE-0D7DF9DD8308}" type="presOf" srcId="{23655E67-17AC-46CF-8C57-1F58EEA26192}" destId="{40A7BAA3-4475-4506-916B-6EBFAA324B90}" srcOrd="0" destOrd="0" presId="urn:microsoft.com/office/officeart/2005/8/layout/cycle6"/>
    <dgm:cxn modelId="{DFBAF631-DE3F-4CAD-AD9B-BEFEC22F5239}" type="presOf" srcId="{AB19E5F5-438B-4F86-B37A-A954DE5CEC99}" destId="{943469B8-2517-4698-979A-6FB6583912BA}" srcOrd="0" destOrd="0" presId="urn:microsoft.com/office/officeart/2005/8/layout/cycle6"/>
    <dgm:cxn modelId="{7460623D-CD9A-4E4A-ABEF-7FBA71394A97}" srcId="{7694CF0C-F9F9-46AC-9C8B-45A1C682BE9B}" destId="{6FBFAA8C-164E-4B10-B459-9FFB8B94BB72}" srcOrd="0" destOrd="0" parTransId="{E11C847F-B757-4941-8568-C65333FD4F4D}" sibTransId="{794A405A-7F74-4280-93B2-B07D62A14428}"/>
    <dgm:cxn modelId="{D248A461-1B10-4FF3-AE15-C3D32E9DB774}" srcId="{7694CF0C-F9F9-46AC-9C8B-45A1C682BE9B}" destId="{A829403D-B4E6-462E-9308-F2664484F3E6}" srcOrd="7" destOrd="0" parTransId="{71E1CB82-629C-4954-BCE4-C5E7D452E4A9}" sibTransId="{047254A3-F862-4747-919D-EDD59C214CCE}"/>
    <dgm:cxn modelId="{8352BD4F-E17A-467C-9C64-82CC96F818EB}" type="presOf" srcId="{87224E54-2DE6-42CB-825B-3B42002F77B2}" destId="{51B82507-0CF1-4A76-A179-ADDA7C730AEA}" srcOrd="0" destOrd="0" presId="urn:microsoft.com/office/officeart/2005/8/layout/cycle6"/>
    <dgm:cxn modelId="{A3087F50-7192-4B70-9F8A-A57767C63E47}" type="presOf" srcId="{047254A3-F862-4747-919D-EDD59C214CCE}" destId="{DF4E6B73-E179-414B-B566-69DBCCF41C4C}" srcOrd="0" destOrd="0" presId="urn:microsoft.com/office/officeart/2005/8/layout/cycle6"/>
    <dgm:cxn modelId="{F5CBFC73-68D8-4A44-909D-1B883F073867}" type="presOf" srcId="{6FBFAA8C-164E-4B10-B459-9FFB8B94BB72}" destId="{A2A04481-84E4-4593-9CFF-0714017060CB}" srcOrd="0" destOrd="0" presId="urn:microsoft.com/office/officeart/2005/8/layout/cycle6"/>
    <dgm:cxn modelId="{CEE2E258-EA90-4470-A7D5-8309C2209011}" type="presOf" srcId="{A829403D-B4E6-462E-9308-F2664484F3E6}" destId="{EB8DA96A-C04B-4B8E-9866-E7E845EFA638}" srcOrd="0" destOrd="0" presId="urn:microsoft.com/office/officeart/2005/8/layout/cycle6"/>
    <dgm:cxn modelId="{5D362379-B44E-457C-91E5-1B58787FDB61}" srcId="{7694CF0C-F9F9-46AC-9C8B-45A1C682BE9B}" destId="{A1636261-C1FA-4CF3-B75E-64E210C9D19B}" srcOrd="6" destOrd="0" parTransId="{9A150730-6EF9-4BF6-9A1A-5B93D592E67B}" sibTransId="{9DB4088A-EE28-4650-9319-393A2753B75D}"/>
    <dgm:cxn modelId="{6B4B597A-3771-4B03-9E58-2B31F366B491}" type="presOf" srcId="{B3D84BBC-2A03-4F18-B745-28A8B7E16946}" destId="{962B2DD8-0E0D-4F43-BE71-B7F4EDECABAF}" srcOrd="0" destOrd="0" presId="urn:microsoft.com/office/officeart/2005/8/layout/cycle6"/>
    <dgm:cxn modelId="{166E845A-DEED-480B-AF4F-1FF3FE1E9ED6}" type="presOf" srcId="{630307EF-998A-41BC-B458-0BFEB9E6CA27}" destId="{9AF5DB3F-327C-4DEB-BDB3-9A2D6D3078BE}" srcOrd="0" destOrd="0" presId="urn:microsoft.com/office/officeart/2005/8/layout/cycle6"/>
    <dgm:cxn modelId="{11B8DA5A-C4B3-4188-8713-01D8200EEB85}" type="presOf" srcId="{A1636261-C1FA-4CF3-B75E-64E210C9D19B}" destId="{18A97926-7A21-4EE6-8CEF-D14077275119}" srcOrd="0" destOrd="0" presId="urn:microsoft.com/office/officeart/2005/8/layout/cycle6"/>
    <dgm:cxn modelId="{5EF79397-3F23-4293-8584-B042574056FA}" srcId="{7694CF0C-F9F9-46AC-9C8B-45A1C682BE9B}" destId="{19DADBC6-8892-4862-AFE6-E683E9EADD4A}" srcOrd="5" destOrd="0" parTransId="{345C41F8-996D-4165-8CCA-7FFD78DCC75E}" sibTransId="{AB19E5F5-438B-4F86-B37A-A954DE5CEC99}"/>
    <dgm:cxn modelId="{0326B8A0-B763-4A9D-A917-D926BE8634EC}" srcId="{7694CF0C-F9F9-46AC-9C8B-45A1C682BE9B}" destId="{B3D84BBC-2A03-4F18-B745-28A8B7E16946}" srcOrd="1" destOrd="0" parTransId="{C356D253-4703-4486-9D6D-4D791951F59A}" sibTransId="{C45C5C9F-D493-4B11-B06F-3730F7CBCC7A}"/>
    <dgm:cxn modelId="{BE3885C1-0D1D-4D85-A141-808A4AC072DB}" srcId="{7694CF0C-F9F9-46AC-9C8B-45A1C682BE9B}" destId="{54CBF290-7760-4BE9-908F-8C6FF838C85A}" srcOrd="2" destOrd="0" parTransId="{7C65197B-8A07-412D-A724-840DA0E24E0F}" sibTransId="{87224E54-2DE6-42CB-825B-3B42002F77B2}"/>
    <dgm:cxn modelId="{9D59DCC5-E8F9-4E0B-AD16-E701720E6B71}" type="presOf" srcId="{9DB4088A-EE28-4650-9319-393A2753B75D}" destId="{A1EB797C-C82F-4AC7-ACF7-AA95A9EBF179}" srcOrd="0" destOrd="0" presId="urn:microsoft.com/office/officeart/2005/8/layout/cycle6"/>
    <dgm:cxn modelId="{DDA586C8-368D-480E-A8F5-67109C345571}" type="presOf" srcId="{794A405A-7F74-4280-93B2-B07D62A14428}" destId="{DE9634FC-39DC-4174-A7A1-60DC3A3CB71D}" srcOrd="0" destOrd="0" presId="urn:microsoft.com/office/officeart/2005/8/layout/cycle6"/>
    <dgm:cxn modelId="{DFBF0CE3-78C6-4544-A5B3-8DA4DBC1D88B}" type="presOf" srcId="{5FEC4AD2-BA94-46EC-B649-CFBED64387B8}" destId="{798BA4EA-DBBA-4C5E-A9E0-31637152DB62}" srcOrd="0" destOrd="0" presId="urn:microsoft.com/office/officeart/2005/8/layout/cycle6"/>
    <dgm:cxn modelId="{8DD93CF8-6603-428A-8F0C-C4F33921DA30}" type="presOf" srcId="{54CBF290-7760-4BE9-908F-8C6FF838C85A}" destId="{E76FAF14-DE0D-4F3A-A61A-488F3C9E9C37}" srcOrd="0" destOrd="0" presId="urn:microsoft.com/office/officeart/2005/8/layout/cycle6"/>
    <dgm:cxn modelId="{0B4E80FB-F030-4082-B92A-E1EE2F56CF13}" type="presOf" srcId="{19DADBC6-8892-4862-AFE6-E683E9EADD4A}" destId="{655145EE-D786-4AEF-BB92-C2478CDC8F51}" srcOrd="0" destOrd="0" presId="urn:microsoft.com/office/officeart/2005/8/layout/cycle6"/>
    <dgm:cxn modelId="{D959C26A-1D2F-4B74-B6B6-A55A7AF385AF}" type="presParOf" srcId="{BD11FBE7-4466-4587-B2CE-FF704A59BB17}" destId="{A2A04481-84E4-4593-9CFF-0714017060CB}" srcOrd="0" destOrd="0" presId="urn:microsoft.com/office/officeart/2005/8/layout/cycle6"/>
    <dgm:cxn modelId="{A2256E70-0076-4C4D-AAB8-6ABFA4F5270F}" type="presParOf" srcId="{BD11FBE7-4466-4587-B2CE-FF704A59BB17}" destId="{F0A8A870-D918-4837-A10E-8BFFB59AF6C2}" srcOrd="1" destOrd="0" presId="urn:microsoft.com/office/officeart/2005/8/layout/cycle6"/>
    <dgm:cxn modelId="{9A93D0FF-D79D-46A2-87A5-D3EDA6589BD5}" type="presParOf" srcId="{BD11FBE7-4466-4587-B2CE-FF704A59BB17}" destId="{DE9634FC-39DC-4174-A7A1-60DC3A3CB71D}" srcOrd="2" destOrd="0" presId="urn:microsoft.com/office/officeart/2005/8/layout/cycle6"/>
    <dgm:cxn modelId="{A69E0D8D-7D64-4A74-841A-C675B743113B}" type="presParOf" srcId="{BD11FBE7-4466-4587-B2CE-FF704A59BB17}" destId="{962B2DD8-0E0D-4F43-BE71-B7F4EDECABAF}" srcOrd="3" destOrd="0" presId="urn:microsoft.com/office/officeart/2005/8/layout/cycle6"/>
    <dgm:cxn modelId="{8841A8FF-3445-4064-860A-CE242349B210}" type="presParOf" srcId="{BD11FBE7-4466-4587-B2CE-FF704A59BB17}" destId="{AB71678E-9CAB-49D6-B803-4FE5C0B326E6}" srcOrd="4" destOrd="0" presId="urn:microsoft.com/office/officeart/2005/8/layout/cycle6"/>
    <dgm:cxn modelId="{B07E1D22-3C07-4F76-BE00-6EC780E040E8}" type="presParOf" srcId="{BD11FBE7-4466-4587-B2CE-FF704A59BB17}" destId="{78CEBBDE-1243-48D1-807B-4FD633A4A214}" srcOrd="5" destOrd="0" presId="urn:microsoft.com/office/officeart/2005/8/layout/cycle6"/>
    <dgm:cxn modelId="{993468E4-4DEB-486E-A244-13BC784E625A}" type="presParOf" srcId="{BD11FBE7-4466-4587-B2CE-FF704A59BB17}" destId="{E76FAF14-DE0D-4F3A-A61A-488F3C9E9C37}" srcOrd="6" destOrd="0" presId="urn:microsoft.com/office/officeart/2005/8/layout/cycle6"/>
    <dgm:cxn modelId="{71BBEF8C-E1B5-42E6-8B08-A869293FE71A}" type="presParOf" srcId="{BD11FBE7-4466-4587-B2CE-FF704A59BB17}" destId="{C4528690-9DFF-48B2-9234-55226BA109D6}" srcOrd="7" destOrd="0" presId="urn:microsoft.com/office/officeart/2005/8/layout/cycle6"/>
    <dgm:cxn modelId="{547D7A02-186A-4501-AFEC-7EB0463B6261}" type="presParOf" srcId="{BD11FBE7-4466-4587-B2CE-FF704A59BB17}" destId="{51B82507-0CF1-4A76-A179-ADDA7C730AEA}" srcOrd="8" destOrd="0" presId="urn:microsoft.com/office/officeart/2005/8/layout/cycle6"/>
    <dgm:cxn modelId="{79C19017-7FBE-400E-BE22-4BFEB87AD8B2}" type="presParOf" srcId="{BD11FBE7-4466-4587-B2CE-FF704A59BB17}" destId="{40A7BAA3-4475-4506-916B-6EBFAA324B90}" srcOrd="9" destOrd="0" presId="urn:microsoft.com/office/officeart/2005/8/layout/cycle6"/>
    <dgm:cxn modelId="{6BD24234-FD8F-4676-8DFD-5E570DB1135F}" type="presParOf" srcId="{BD11FBE7-4466-4587-B2CE-FF704A59BB17}" destId="{5DE0A71E-7743-4822-B047-12B2DDEB5DF8}" srcOrd="10" destOrd="0" presId="urn:microsoft.com/office/officeart/2005/8/layout/cycle6"/>
    <dgm:cxn modelId="{26D619D8-17EC-4B91-A39B-61721D5EF3B6}" type="presParOf" srcId="{BD11FBE7-4466-4587-B2CE-FF704A59BB17}" destId="{6B576CCC-1EB6-43EE-84A9-031CF1075B10}" srcOrd="11" destOrd="0" presId="urn:microsoft.com/office/officeart/2005/8/layout/cycle6"/>
    <dgm:cxn modelId="{7ABFD51D-5C41-49A0-8D96-87CCFA7D661F}" type="presParOf" srcId="{BD11FBE7-4466-4587-B2CE-FF704A59BB17}" destId="{798BA4EA-DBBA-4C5E-A9E0-31637152DB62}" srcOrd="12" destOrd="0" presId="urn:microsoft.com/office/officeart/2005/8/layout/cycle6"/>
    <dgm:cxn modelId="{FB9C304A-D6DC-4751-B0F6-5D7F3DB06D8F}" type="presParOf" srcId="{BD11FBE7-4466-4587-B2CE-FF704A59BB17}" destId="{4ACDDE8C-5212-4494-80CB-D3D1F887C023}" srcOrd="13" destOrd="0" presId="urn:microsoft.com/office/officeart/2005/8/layout/cycle6"/>
    <dgm:cxn modelId="{5BD7F873-631C-4322-B53D-2FE9760E8F1A}" type="presParOf" srcId="{BD11FBE7-4466-4587-B2CE-FF704A59BB17}" destId="{9AF5DB3F-327C-4DEB-BDB3-9A2D6D3078BE}" srcOrd="14" destOrd="0" presId="urn:microsoft.com/office/officeart/2005/8/layout/cycle6"/>
    <dgm:cxn modelId="{B10A7BF9-1DB2-4538-8881-92B2570479FA}" type="presParOf" srcId="{BD11FBE7-4466-4587-B2CE-FF704A59BB17}" destId="{655145EE-D786-4AEF-BB92-C2478CDC8F51}" srcOrd="15" destOrd="0" presId="urn:microsoft.com/office/officeart/2005/8/layout/cycle6"/>
    <dgm:cxn modelId="{BE64B251-35C8-4A61-8E30-B3A4AF61814D}" type="presParOf" srcId="{BD11FBE7-4466-4587-B2CE-FF704A59BB17}" destId="{C496B2A3-62CB-4FF3-A8A6-AB54A33DE593}" srcOrd="16" destOrd="0" presId="urn:microsoft.com/office/officeart/2005/8/layout/cycle6"/>
    <dgm:cxn modelId="{AB3C05DA-B042-46FB-99BE-46886DBD580E}" type="presParOf" srcId="{BD11FBE7-4466-4587-B2CE-FF704A59BB17}" destId="{943469B8-2517-4698-979A-6FB6583912BA}" srcOrd="17" destOrd="0" presId="urn:microsoft.com/office/officeart/2005/8/layout/cycle6"/>
    <dgm:cxn modelId="{4C74F8D9-A7E4-4548-8832-145DD764F7B0}" type="presParOf" srcId="{BD11FBE7-4466-4587-B2CE-FF704A59BB17}" destId="{18A97926-7A21-4EE6-8CEF-D14077275119}" srcOrd="18" destOrd="0" presId="urn:microsoft.com/office/officeart/2005/8/layout/cycle6"/>
    <dgm:cxn modelId="{4E334422-BFC1-461C-A771-1388E1E3AB20}" type="presParOf" srcId="{BD11FBE7-4466-4587-B2CE-FF704A59BB17}" destId="{E551566A-1D1F-4DA9-9CB2-28C1B0FA907B}" srcOrd="19" destOrd="0" presId="urn:microsoft.com/office/officeart/2005/8/layout/cycle6"/>
    <dgm:cxn modelId="{B3A1EF37-131E-4370-BA06-A0F63BA02E51}" type="presParOf" srcId="{BD11FBE7-4466-4587-B2CE-FF704A59BB17}" destId="{A1EB797C-C82F-4AC7-ACF7-AA95A9EBF179}" srcOrd="20" destOrd="0" presId="urn:microsoft.com/office/officeart/2005/8/layout/cycle6"/>
    <dgm:cxn modelId="{DC335BE7-1771-47D6-95B2-755144FC2BEA}" type="presParOf" srcId="{BD11FBE7-4466-4587-B2CE-FF704A59BB17}" destId="{EB8DA96A-C04B-4B8E-9866-E7E845EFA638}" srcOrd="21" destOrd="0" presId="urn:microsoft.com/office/officeart/2005/8/layout/cycle6"/>
    <dgm:cxn modelId="{31CE717D-CC4B-47F4-AE93-0A65686D38EF}" type="presParOf" srcId="{BD11FBE7-4466-4587-B2CE-FF704A59BB17}" destId="{1D63FC11-4C39-440A-BAC5-739C4784073F}" srcOrd="22" destOrd="0" presId="urn:microsoft.com/office/officeart/2005/8/layout/cycle6"/>
    <dgm:cxn modelId="{9F3F6114-65D5-4008-8891-F471EAE963E0}" type="presParOf" srcId="{BD11FBE7-4466-4587-B2CE-FF704A59BB17}" destId="{DF4E6B73-E179-414B-B566-69DBCCF41C4C}" srcOrd="23" destOrd="0" presId="urn:microsoft.com/office/officeart/2005/8/layout/cycle6"/>
  </dgm:cxnLst>
  <dgm:bg/>
  <dgm:whole>
    <a:ln>
      <a:noFill/>
    </a:ln>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B2B8B-3B9B-4A33-BAE0-DE5531468666}">
      <dsp:nvSpPr>
        <dsp:cNvPr id="0" name=""/>
        <dsp:cNvSpPr/>
      </dsp:nvSpPr>
      <dsp:spPr>
        <a:xfrm>
          <a:off x="0" y="696261"/>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Nutrition</a:t>
          </a:r>
        </a:p>
      </dsp:txBody>
      <dsp:txXfrm>
        <a:off x="0" y="696261"/>
        <a:ext cx="2464593" cy="1478756"/>
      </dsp:txXfrm>
    </dsp:sp>
    <dsp:sp modelId="{5AB3CF17-AC42-45F4-BF22-1458646975C2}">
      <dsp:nvSpPr>
        <dsp:cNvPr id="0" name=""/>
        <dsp:cNvSpPr/>
      </dsp:nvSpPr>
      <dsp:spPr>
        <a:xfrm>
          <a:off x="2711053" y="696261"/>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Physical Activity</a:t>
          </a:r>
        </a:p>
      </dsp:txBody>
      <dsp:txXfrm>
        <a:off x="2711053" y="696261"/>
        <a:ext cx="2464593" cy="1478756"/>
      </dsp:txXfrm>
    </dsp:sp>
    <dsp:sp modelId="{C5457FBF-4500-457A-BD7F-58B4FDC4B2EB}">
      <dsp:nvSpPr>
        <dsp:cNvPr id="0" name=""/>
        <dsp:cNvSpPr/>
      </dsp:nvSpPr>
      <dsp:spPr>
        <a:xfrm>
          <a:off x="5422106" y="696261"/>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Obesity</a:t>
          </a:r>
        </a:p>
      </dsp:txBody>
      <dsp:txXfrm>
        <a:off x="5422106" y="696261"/>
        <a:ext cx="2464593" cy="1478756"/>
      </dsp:txXfrm>
    </dsp:sp>
    <dsp:sp modelId="{60312557-C271-43E2-ADDA-7ABB8FB99E84}">
      <dsp:nvSpPr>
        <dsp:cNvPr id="0" name=""/>
        <dsp:cNvSpPr/>
      </dsp:nvSpPr>
      <dsp:spPr>
        <a:xfrm>
          <a:off x="0" y="2421476"/>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Smoking Prevention &amp; Cessation</a:t>
          </a:r>
        </a:p>
      </dsp:txBody>
      <dsp:txXfrm>
        <a:off x="0" y="2421476"/>
        <a:ext cx="2464593" cy="1478756"/>
      </dsp:txXfrm>
    </dsp:sp>
    <dsp:sp modelId="{06F179EE-F0D7-410C-9D6F-D13E8D41ECA7}">
      <dsp:nvSpPr>
        <dsp:cNvPr id="0" name=""/>
        <dsp:cNvSpPr/>
      </dsp:nvSpPr>
      <dsp:spPr>
        <a:xfrm>
          <a:off x="2711053" y="2421476"/>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Emergency Preparedness</a:t>
          </a:r>
        </a:p>
      </dsp:txBody>
      <dsp:txXfrm>
        <a:off x="2711053" y="2421476"/>
        <a:ext cx="2464593" cy="1478756"/>
      </dsp:txXfrm>
    </dsp:sp>
    <dsp:sp modelId="{49BCFB6C-149F-40EA-B7CE-587D1F538B64}">
      <dsp:nvSpPr>
        <dsp:cNvPr id="0" name=""/>
        <dsp:cNvSpPr/>
      </dsp:nvSpPr>
      <dsp:spPr>
        <a:xfrm>
          <a:off x="5422106" y="2421476"/>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Accessibility</a:t>
          </a:r>
        </a:p>
      </dsp:txBody>
      <dsp:txXfrm>
        <a:off x="5422106" y="2421476"/>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B2B8B-3B9B-4A33-BAE0-DE5531468666}">
      <dsp:nvSpPr>
        <dsp:cNvPr id="0" name=""/>
        <dsp:cNvSpPr/>
      </dsp:nvSpPr>
      <dsp:spPr>
        <a:xfrm>
          <a:off x="0" y="696261"/>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Nutrition</a:t>
          </a:r>
        </a:p>
      </dsp:txBody>
      <dsp:txXfrm>
        <a:off x="0" y="696261"/>
        <a:ext cx="2464593" cy="1478756"/>
      </dsp:txXfrm>
    </dsp:sp>
    <dsp:sp modelId="{5AB3CF17-AC42-45F4-BF22-1458646975C2}">
      <dsp:nvSpPr>
        <dsp:cNvPr id="0" name=""/>
        <dsp:cNvSpPr/>
      </dsp:nvSpPr>
      <dsp:spPr>
        <a:xfrm>
          <a:off x="2711053" y="696261"/>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Physical Activity</a:t>
          </a:r>
        </a:p>
      </dsp:txBody>
      <dsp:txXfrm>
        <a:off x="2711053" y="696261"/>
        <a:ext cx="2464593" cy="1478756"/>
      </dsp:txXfrm>
    </dsp:sp>
    <dsp:sp modelId="{C5457FBF-4500-457A-BD7F-58B4FDC4B2EB}">
      <dsp:nvSpPr>
        <dsp:cNvPr id="0" name=""/>
        <dsp:cNvSpPr/>
      </dsp:nvSpPr>
      <dsp:spPr>
        <a:xfrm>
          <a:off x="5422106" y="696261"/>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Obesity</a:t>
          </a:r>
        </a:p>
      </dsp:txBody>
      <dsp:txXfrm>
        <a:off x="5422106" y="696261"/>
        <a:ext cx="2464593" cy="1478756"/>
      </dsp:txXfrm>
    </dsp:sp>
    <dsp:sp modelId="{60312557-C271-43E2-ADDA-7ABB8FB99E84}">
      <dsp:nvSpPr>
        <dsp:cNvPr id="0" name=""/>
        <dsp:cNvSpPr/>
      </dsp:nvSpPr>
      <dsp:spPr>
        <a:xfrm>
          <a:off x="0" y="2421476"/>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Smoking Prevention &amp; Cessation</a:t>
          </a:r>
        </a:p>
      </dsp:txBody>
      <dsp:txXfrm>
        <a:off x="0" y="2421476"/>
        <a:ext cx="2464593" cy="1478756"/>
      </dsp:txXfrm>
    </dsp:sp>
    <dsp:sp modelId="{06F179EE-F0D7-410C-9D6F-D13E8D41ECA7}">
      <dsp:nvSpPr>
        <dsp:cNvPr id="0" name=""/>
        <dsp:cNvSpPr/>
      </dsp:nvSpPr>
      <dsp:spPr>
        <a:xfrm>
          <a:off x="2711053" y="2421476"/>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Emergency Preparedness</a:t>
          </a:r>
        </a:p>
      </dsp:txBody>
      <dsp:txXfrm>
        <a:off x="2711053" y="2421476"/>
        <a:ext cx="2464593" cy="1478756"/>
      </dsp:txXfrm>
    </dsp:sp>
    <dsp:sp modelId="{49BCFB6C-149F-40EA-B7CE-587D1F538B64}">
      <dsp:nvSpPr>
        <dsp:cNvPr id="0" name=""/>
        <dsp:cNvSpPr/>
      </dsp:nvSpPr>
      <dsp:spPr>
        <a:xfrm>
          <a:off x="5422106" y="2421476"/>
          <a:ext cx="2464593" cy="1478756"/>
        </a:xfrm>
        <a:prstGeom prst="rect">
          <a:avLst/>
        </a:prstGeom>
        <a:solidFill>
          <a:srgbClr val="CE6401"/>
        </a:solidFill>
        <a:ln w="25400" cap="flat" cmpd="sng" algn="ctr">
          <a:solidFill>
            <a:srgbClr val="CE64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outerShdw blurRad="38100" dist="38100" dir="2700000" algn="tl">
                  <a:srgbClr val="000000">
                    <a:alpha val="43137"/>
                  </a:srgbClr>
                </a:outerShdw>
              </a:effectLst>
            </a:rPr>
            <a:t>Accessibility</a:t>
          </a:r>
        </a:p>
      </dsp:txBody>
      <dsp:txXfrm>
        <a:off x="5422106" y="2421476"/>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04481-84E4-4593-9CFF-0714017060CB}">
      <dsp:nvSpPr>
        <dsp:cNvPr id="0" name=""/>
        <dsp:cNvSpPr/>
      </dsp:nvSpPr>
      <dsp:spPr>
        <a:xfrm>
          <a:off x="1921005" y="130564"/>
          <a:ext cx="957118" cy="299762"/>
        </a:xfrm>
        <a:prstGeom prst="round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Nutrition</a:t>
          </a:r>
        </a:p>
      </dsp:txBody>
      <dsp:txXfrm>
        <a:off x="1935638" y="145197"/>
        <a:ext cx="927852" cy="270496"/>
      </dsp:txXfrm>
    </dsp:sp>
    <dsp:sp modelId="{DE9634FC-39DC-4174-A7A1-60DC3A3CB71D}">
      <dsp:nvSpPr>
        <dsp:cNvPr id="0" name=""/>
        <dsp:cNvSpPr/>
      </dsp:nvSpPr>
      <dsp:spPr>
        <a:xfrm>
          <a:off x="909399" y="229644"/>
          <a:ext cx="3627145" cy="3627145"/>
        </a:xfrm>
        <a:custGeom>
          <a:avLst/>
          <a:gdLst/>
          <a:ahLst/>
          <a:cxnLst/>
          <a:rect l="0" t="0" r="0" b="0"/>
          <a:pathLst>
            <a:path>
              <a:moveTo>
                <a:pt x="1977506" y="7424"/>
              </a:moveTo>
              <a:arcTo wR="1813572" hR="1813572" stAng="16511173" swAng="1654783"/>
            </a:path>
          </a:pathLst>
        </a:custGeom>
        <a:noFill/>
        <a:ln w="9525" cap="flat" cmpd="sng" algn="ctr">
          <a:solidFill>
            <a:srgbClr val="FF9933"/>
          </a:solidFill>
          <a:prstDash val="solid"/>
        </a:ln>
        <a:effectLst/>
      </dsp:spPr>
      <dsp:style>
        <a:lnRef idx="1">
          <a:scrgbClr r="0" g="0" b="0"/>
        </a:lnRef>
        <a:fillRef idx="0">
          <a:scrgbClr r="0" g="0" b="0"/>
        </a:fillRef>
        <a:effectRef idx="0">
          <a:scrgbClr r="0" g="0" b="0"/>
        </a:effectRef>
        <a:fontRef idx="minor"/>
      </dsp:style>
    </dsp:sp>
    <dsp:sp modelId="{962B2DD8-0E0D-4F43-BE71-B7F4EDECABAF}">
      <dsp:nvSpPr>
        <dsp:cNvPr id="0" name=""/>
        <dsp:cNvSpPr/>
      </dsp:nvSpPr>
      <dsp:spPr>
        <a:xfrm>
          <a:off x="3498009" y="522994"/>
          <a:ext cx="978739" cy="392189"/>
        </a:xfrm>
        <a:prstGeom prst="round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Physical Activity</a:t>
          </a:r>
        </a:p>
      </dsp:txBody>
      <dsp:txXfrm>
        <a:off x="3517154" y="542139"/>
        <a:ext cx="940449" cy="353899"/>
      </dsp:txXfrm>
    </dsp:sp>
    <dsp:sp modelId="{78CEBBDE-1243-48D1-807B-4FD633A4A214}">
      <dsp:nvSpPr>
        <dsp:cNvPr id="0" name=""/>
        <dsp:cNvSpPr/>
      </dsp:nvSpPr>
      <dsp:spPr>
        <a:xfrm>
          <a:off x="1061545" y="358971"/>
          <a:ext cx="3627145" cy="3627145"/>
        </a:xfrm>
        <a:custGeom>
          <a:avLst/>
          <a:gdLst/>
          <a:ahLst/>
          <a:cxnLst/>
          <a:rect l="0" t="0" r="0" b="0"/>
          <a:pathLst>
            <a:path>
              <a:moveTo>
                <a:pt x="3125746" y="561676"/>
              </a:moveTo>
              <a:arcTo wR="1813572" hR="1813572" stAng="18980801" swAng="1416007"/>
            </a:path>
          </a:pathLst>
        </a:custGeom>
        <a:noFill/>
        <a:ln w="9525" cap="flat" cmpd="sng" algn="ctr">
          <a:solidFill>
            <a:srgbClr val="FF9933"/>
          </a:solidFill>
          <a:prstDash val="solid"/>
        </a:ln>
        <a:effectLst/>
      </dsp:spPr>
      <dsp:style>
        <a:lnRef idx="1">
          <a:scrgbClr r="0" g="0" b="0"/>
        </a:lnRef>
        <a:fillRef idx="0">
          <a:scrgbClr r="0" g="0" b="0"/>
        </a:fillRef>
        <a:effectRef idx="0">
          <a:scrgbClr r="0" g="0" b="0"/>
        </a:effectRef>
        <a:fontRef idx="minor"/>
      </dsp:style>
    </dsp:sp>
    <dsp:sp modelId="{E76FAF14-DE0D-4F3A-A61A-488F3C9E9C37}">
      <dsp:nvSpPr>
        <dsp:cNvPr id="0" name=""/>
        <dsp:cNvSpPr/>
      </dsp:nvSpPr>
      <dsp:spPr>
        <a:xfrm>
          <a:off x="4138511" y="1557795"/>
          <a:ext cx="957118" cy="280061"/>
        </a:xfrm>
        <a:prstGeom prst="round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Obesity</a:t>
          </a:r>
        </a:p>
      </dsp:txBody>
      <dsp:txXfrm>
        <a:off x="4152182" y="1571466"/>
        <a:ext cx="929776" cy="252719"/>
      </dsp:txXfrm>
    </dsp:sp>
    <dsp:sp modelId="{51B82507-0CF1-4A76-A179-ADDA7C730AEA}">
      <dsp:nvSpPr>
        <dsp:cNvPr id="0" name=""/>
        <dsp:cNvSpPr/>
      </dsp:nvSpPr>
      <dsp:spPr>
        <a:xfrm>
          <a:off x="1036148" y="304817"/>
          <a:ext cx="3627145" cy="3627145"/>
        </a:xfrm>
        <a:custGeom>
          <a:avLst/>
          <a:gdLst/>
          <a:ahLst/>
          <a:cxnLst/>
          <a:rect l="0" t="0" r="0" b="0"/>
          <a:pathLst>
            <a:path>
              <a:moveTo>
                <a:pt x="3606176" y="1538587"/>
              </a:moveTo>
              <a:arcTo wR="1813572" hR="1813572" stAng="21076728" swAng="1047285"/>
            </a:path>
          </a:pathLst>
        </a:custGeom>
        <a:noFill/>
        <a:ln w="9525" cap="flat" cmpd="sng" algn="ctr">
          <a:solidFill>
            <a:srgbClr val="FF9933"/>
          </a:solidFill>
          <a:prstDash val="solid"/>
        </a:ln>
        <a:effectLst/>
      </dsp:spPr>
      <dsp:style>
        <a:lnRef idx="1">
          <a:scrgbClr r="0" g="0" b="0"/>
        </a:lnRef>
        <a:fillRef idx="0">
          <a:scrgbClr r="0" g="0" b="0"/>
        </a:fillRef>
        <a:effectRef idx="0">
          <a:scrgbClr r="0" g="0" b="0"/>
        </a:effectRef>
        <a:fontRef idx="minor"/>
      </dsp:style>
    </dsp:sp>
    <dsp:sp modelId="{40A7BAA3-4475-4506-916B-6EBFAA324B90}">
      <dsp:nvSpPr>
        <dsp:cNvPr id="0" name=""/>
        <dsp:cNvSpPr/>
      </dsp:nvSpPr>
      <dsp:spPr>
        <a:xfrm>
          <a:off x="4135208" y="2399311"/>
          <a:ext cx="957118" cy="264606"/>
        </a:xfrm>
        <a:prstGeom prst="round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Smoking</a:t>
          </a:r>
        </a:p>
      </dsp:txBody>
      <dsp:txXfrm>
        <a:off x="4148125" y="2412228"/>
        <a:ext cx="931284" cy="238772"/>
      </dsp:txXfrm>
    </dsp:sp>
    <dsp:sp modelId="{6B576CCC-1EB6-43EE-84A9-031CF1075B10}">
      <dsp:nvSpPr>
        <dsp:cNvPr id="0" name=""/>
        <dsp:cNvSpPr/>
      </dsp:nvSpPr>
      <dsp:spPr>
        <a:xfrm>
          <a:off x="1185068" y="-44930"/>
          <a:ext cx="3627145" cy="3627145"/>
        </a:xfrm>
        <a:custGeom>
          <a:avLst/>
          <a:gdLst/>
          <a:ahLst/>
          <a:cxnLst/>
          <a:rect l="0" t="0" r="0" b="0"/>
          <a:pathLst>
            <a:path>
              <a:moveTo>
                <a:pt x="3385702" y="2717704"/>
              </a:moveTo>
              <a:arcTo wR="1813572" hR="1813572" stAng="1794193" swAng="1921251"/>
            </a:path>
          </a:pathLst>
        </a:custGeom>
        <a:noFill/>
        <a:ln w="9525" cap="flat" cmpd="sng" algn="ctr">
          <a:solidFill>
            <a:srgbClr val="FF9933"/>
          </a:solidFill>
          <a:prstDash val="solid"/>
        </a:ln>
        <a:effectLst/>
      </dsp:spPr>
      <dsp:style>
        <a:lnRef idx="1">
          <a:scrgbClr r="0" g="0" b="0"/>
        </a:lnRef>
        <a:fillRef idx="0">
          <a:scrgbClr r="0" g="0" b="0"/>
        </a:fillRef>
        <a:effectRef idx="0">
          <a:scrgbClr r="0" g="0" b="0"/>
        </a:effectRef>
        <a:fontRef idx="minor"/>
      </dsp:style>
    </dsp:sp>
    <dsp:sp modelId="{798BA4EA-DBBA-4C5E-A9E0-31637152DB62}">
      <dsp:nvSpPr>
        <dsp:cNvPr id="0" name=""/>
        <dsp:cNvSpPr/>
      </dsp:nvSpPr>
      <dsp:spPr>
        <a:xfrm>
          <a:off x="3174070" y="3373577"/>
          <a:ext cx="957118" cy="264606"/>
        </a:xfrm>
        <a:prstGeom prst="round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Zika</a:t>
          </a:r>
          <a:endParaRPr lang="en-US" sz="1400" b="1" kern="1200" dirty="0"/>
        </a:p>
      </dsp:txBody>
      <dsp:txXfrm>
        <a:off x="3186987" y="3386494"/>
        <a:ext cx="931284" cy="238772"/>
      </dsp:txXfrm>
    </dsp:sp>
    <dsp:sp modelId="{9AF5DB3F-327C-4DEB-BDB3-9A2D6D3078BE}">
      <dsp:nvSpPr>
        <dsp:cNvPr id="0" name=""/>
        <dsp:cNvSpPr/>
      </dsp:nvSpPr>
      <dsp:spPr>
        <a:xfrm>
          <a:off x="864853" y="149718"/>
          <a:ext cx="3627145" cy="3627145"/>
        </a:xfrm>
        <a:custGeom>
          <a:avLst/>
          <a:gdLst/>
          <a:ahLst/>
          <a:cxnLst/>
          <a:rect l="0" t="0" r="0" b="0"/>
          <a:pathLst>
            <a:path>
              <a:moveTo>
                <a:pt x="2492911" y="3495103"/>
              </a:moveTo>
              <a:arcTo wR="1813572" hR="1813572" stAng="4080076" swAng="3397231"/>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655145EE-D786-4AEF-BB92-C2478CDC8F51}">
      <dsp:nvSpPr>
        <dsp:cNvPr id="0" name=""/>
        <dsp:cNvSpPr/>
      </dsp:nvSpPr>
      <dsp:spPr>
        <a:xfrm>
          <a:off x="739333" y="3025062"/>
          <a:ext cx="1375217" cy="420637"/>
        </a:xfrm>
        <a:prstGeom prst="roundRect">
          <a:avLst/>
        </a:prstGeom>
        <a:solidFill>
          <a:srgbClr val="FF9933"/>
        </a:solidFill>
        <a:ln w="76200">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Health Care Access</a:t>
          </a:r>
        </a:p>
      </dsp:txBody>
      <dsp:txXfrm>
        <a:off x="759867" y="3045596"/>
        <a:ext cx="1334149" cy="379569"/>
      </dsp:txXfrm>
    </dsp:sp>
    <dsp:sp modelId="{943469B8-2517-4698-979A-6FB6583912BA}">
      <dsp:nvSpPr>
        <dsp:cNvPr id="0" name=""/>
        <dsp:cNvSpPr/>
      </dsp:nvSpPr>
      <dsp:spPr>
        <a:xfrm>
          <a:off x="756461" y="-59135"/>
          <a:ext cx="3627145" cy="3627145"/>
        </a:xfrm>
        <a:custGeom>
          <a:avLst/>
          <a:gdLst/>
          <a:ahLst/>
          <a:cxnLst/>
          <a:rect l="0" t="0" r="0" b="0"/>
          <a:pathLst>
            <a:path>
              <a:moveTo>
                <a:pt x="514068" y="3078615"/>
              </a:moveTo>
              <a:arcTo wR="1813572" hR="1813572" stAng="8146193" swAng="1461992"/>
            </a:path>
          </a:pathLst>
        </a:custGeom>
        <a:noFill/>
        <a:ln w="9525" cap="flat" cmpd="sng" algn="ctr">
          <a:solidFill>
            <a:srgbClr val="FF9933"/>
          </a:solidFill>
          <a:prstDash val="solid"/>
        </a:ln>
        <a:effectLst/>
      </dsp:spPr>
      <dsp:style>
        <a:lnRef idx="1">
          <a:scrgbClr r="0" g="0" b="0"/>
        </a:lnRef>
        <a:fillRef idx="0">
          <a:scrgbClr r="0" g="0" b="0"/>
        </a:fillRef>
        <a:effectRef idx="0">
          <a:scrgbClr r="0" g="0" b="0"/>
        </a:effectRef>
        <a:fontRef idx="minor"/>
      </dsp:style>
    </dsp:sp>
    <dsp:sp modelId="{18A97926-7A21-4EE6-8CEF-D14077275119}">
      <dsp:nvSpPr>
        <dsp:cNvPr id="0" name=""/>
        <dsp:cNvSpPr/>
      </dsp:nvSpPr>
      <dsp:spPr>
        <a:xfrm>
          <a:off x="255290" y="1946614"/>
          <a:ext cx="1175801" cy="416693"/>
        </a:xfrm>
        <a:prstGeom prst="roundRect">
          <a:avLst/>
        </a:prstGeom>
        <a:solidFill>
          <a:srgbClr val="FF9933"/>
        </a:solidFill>
        <a:ln w="76200">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Emergency Preparedness</a:t>
          </a:r>
        </a:p>
      </dsp:txBody>
      <dsp:txXfrm>
        <a:off x="275631" y="1966955"/>
        <a:ext cx="1135119" cy="376011"/>
      </dsp:txXfrm>
    </dsp:sp>
    <dsp:sp modelId="{A1EB797C-C82F-4AC7-ACF7-AA95A9EBF179}">
      <dsp:nvSpPr>
        <dsp:cNvPr id="0" name=""/>
        <dsp:cNvSpPr/>
      </dsp:nvSpPr>
      <dsp:spPr>
        <a:xfrm>
          <a:off x="844760" y="46022"/>
          <a:ext cx="3627145" cy="3627145"/>
        </a:xfrm>
        <a:custGeom>
          <a:avLst/>
          <a:gdLst/>
          <a:ahLst/>
          <a:cxnLst/>
          <a:rect l="0" t="0" r="0" b="0"/>
          <a:pathLst>
            <a:path>
              <a:moveTo>
                <a:pt x="1743" y="1893082"/>
              </a:moveTo>
              <a:arcTo wR="1813572" hR="1813572" stAng="10649236" swAng="1406871"/>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EB8DA96A-C04B-4B8E-9866-E7E845EFA638}">
      <dsp:nvSpPr>
        <dsp:cNvPr id="0" name=""/>
        <dsp:cNvSpPr/>
      </dsp:nvSpPr>
      <dsp:spPr>
        <a:xfrm>
          <a:off x="519092" y="893277"/>
          <a:ext cx="1062058" cy="311293"/>
        </a:xfrm>
        <a:prstGeom prst="round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Accessibility</a:t>
          </a:r>
        </a:p>
      </dsp:txBody>
      <dsp:txXfrm>
        <a:off x="534288" y="908473"/>
        <a:ext cx="1031666" cy="280901"/>
      </dsp:txXfrm>
    </dsp:sp>
    <dsp:sp modelId="{DF4E6B73-E179-414B-B566-69DBCCF41C4C}">
      <dsp:nvSpPr>
        <dsp:cNvPr id="0" name=""/>
        <dsp:cNvSpPr/>
      </dsp:nvSpPr>
      <dsp:spPr>
        <a:xfrm>
          <a:off x="606390" y="376108"/>
          <a:ext cx="3627145" cy="3627145"/>
        </a:xfrm>
        <a:custGeom>
          <a:avLst/>
          <a:gdLst/>
          <a:ahLst/>
          <a:cxnLst/>
          <a:rect l="0" t="0" r="0" b="0"/>
          <a:pathLst>
            <a:path>
              <a:moveTo>
                <a:pt x="552151" y="510552"/>
              </a:moveTo>
              <a:arcTo wR="1813572" hR="1813572" stAng="13555760" swAng="1783534"/>
            </a:path>
          </a:pathLst>
        </a:custGeom>
        <a:noFill/>
        <a:ln w="952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C7B9F66-4D53-4814-86B5-AFA15E12AE21}" type="datetimeFigureOut">
              <a:rPr lang="en-US" smtClean="0"/>
              <a:t>4/30/2018</a:t>
            </a:fld>
            <a:endParaRPr lang="en-US"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79C7E62B-FA07-407A-9129-339640160EFD}" type="slidenum">
              <a:rPr lang="en-US" smtClean="0"/>
              <a:t>‹#›</a:t>
            </a:fld>
            <a:endParaRPr lang="en-US" dirty="0"/>
          </a:p>
        </p:txBody>
      </p:sp>
    </p:spTree>
    <p:extLst>
      <p:ext uri="{BB962C8B-B14F-4D97-AF65-F5344CB8AC3E}">
        <p14:creationId xmlns:p14="http://schemas.microsoft.com/office/powerpoint/2010/main" val="2890719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136852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tel:(202)%20210-154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kern="1200" dirty="0">
                <a:solidFill>
                  <a:schemeClr val="tx1"/>
                </a:solidFill>
                <a:effectLst/>
                <a:latin typeface="+mn-lt"/>
                <a:ea typeface="+mn-ea"/>
                <a:cs typeface="+mn-cs"/>
                <a:hlinkClick r:id="rId3"/>
              </a:rPr>
              <a:t>Adriane’s Contact   (</a:t>
            </a:r>
            <a:r>
              <a:rPr lang="en-US" sz="1200" b="0" i="0" kern="1200" dirty="0">
                <a:solidFill>
                  <a:schemeClr val="tx1"/>
                </a:solidFill>
                <a:effectLst/>
                <a:latin typeface="+mn-lt"/>
                <a:ea typeface="+mn-ea"/>
                <a:cs typeface="+mn-cs"/>
                <a:hlinkClick r:id="rId3"/>
              </a:rPr>
              <a:t>202)</a:t>
            </a:r>
            <a:r>
              <a:rPr lang="en-US" sz="1200" b="0" i="0" kern="1200" baseline="0" dirty="0">
                <a:solidFill>
                  <a:schemeClr val="tx1"/>
                </a:solidFill>
                <a:effectLst/>
                <a:latin typeface="+mn-lt"/>
                <a:ea typeface="+mn-ea"/>
                <a:cs typeface="+mn-cs"/>
                <a:hlinkClick r:id="rId3"/>
              </a:rPr>
              <a:t> </a:t>
            </a:r>
            <a:r>
              <a:rPr lang="en-US" sz="1200" b="0" i="0" kern="1200" dirty="0">
                <a:solidFill>
                  <a:schemeClr val="tx1"/>
                </a:solidFill>
                <a:effectLst/>
                <a:latin typeface="+mn-lt"/>
                <a:ea typeface="+mn-ea"/>
                <a:cs typeface="+mn-cs"/>
                <a:hlinkClick r:id="rId3"/>
              </a:rPr>
              <a:t>210-1546</a:t>
            </a:r>
            <a:r>
              <a:rPr lang="en-US" sz="1200" b="0" i="0" kern="1200" dirty="0">
                <a:solidFill>
                  <a:schemeClr val="tx1"/>
                </a:solidFill>
                <a:effectLst/>
                <a:latin typeface="+mn-lt"/>
                <a:ea typeface="+mn-ea"/>
                <a:cs typeface="+mn-cs"/>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7626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3000" dirty="0"/>
              <a:t>Public health professionals can search and browse disability and health related resources by their community and professional needs</a:t>
            </a:r>
          </a:p>
          <a:p>
            <a:pPr>
              <a:lnSpc>
                <a:spcPct val="150000"/>
              </a:lnSpc>
            </a:pPr>
            <a:r>
              <a:rPr lang="en-US" sz="3000" dirty="0">
                <a:latin typeface="Calibri" pitchFamily="34" charset="0"/>
                <a:cs typeface="Calibri" pitchFamily="34" charset="0"/>
              </a:rPr>
              <a:t>Practitioners can use the field guides, factsheets, checklists, brochures, and additional tools to create programs that meet the needs of people with disabilities</a:t>
            </a:r>
          </a:p>
          <a:p>
            <a:pPr lvl="1">
              <a:lnSpc>
                <a:spcPct val="150000"/>
              </a:lnSpc>
            </a:pPr>
            <a:r>
              <a:rPr lang="en-US" sz="2400" dirty="0"/>
              <a:t>Resources showcase how public health programs have been designed or modified to fit the needs of people with disabilities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7740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a:t>Users have the option to search using only a keyword or only an issue, or by indicating both a keyword and an issue</a:t>
            </a:r>
            <a:endParaRPr lang="en-US" sz="1100" dirty="0">
              <a:latin typeface="Calibri" pitchFamily="34" charset="0"/>
              <a:cs typeface="Calibri" pitchFamily="34" charset="0"/>
            </a:endParaRPr>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90936C-F43D-4F94-A14F-C15E039C37F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845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key issues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5680EF-AF38-4FFB-BF7D-5A1A1E0E09D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414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and inspire – new? What can you use?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786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smarter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5229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smarter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7349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care in our</a:t>
            </a:r>
            <a:r>
              <a:rPr lang="en-US" baseline="0" dirty="0"/>
              <a:t> work </a:t>
            </a:r>
            <a:r>
              <a:rPr lang="en-US" baseline="0"/>
              <a:t>is essential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54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care in our</a:t>
            </a:r>
            <a:r>
              <a:rPr lang="en-US" baseline="0" dirty="0"/>
              <a:t> work </a:t>
            </a:r>
            <a:r>
              <a:rPr lang="en-US" baseline="0"/>
              <a:t>is essential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6789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smarter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383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and inspire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5088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2"/>
                </a:solidFill>
                <a:latin typeface="Arial" charset="0"/>
              </a:defRPr>
            </a:lvl1pPr>
            <a:lvl2pPr marL="751428" indent="-289011">
              <a:defRPr sz="4000">
                <a:solidFill>
                  <a:schemeClr val="tx2"/>
                </a:solidFill>
                <a:latin typeface="Arial" charset="0"/>
              </a:defRPr>
            </a:lvl2pPr>
            <a:lvl3pPr marL="1156043" indent="-231209">
              <a:defRPr sz="4000">
                <a:solidFill>
                  <a:schemeClr val="tx2"/>
                </a:solidFill>
                <a:latin typeface="Arial" charset="0"/>
              </a:defRPr>
            </a:lvl3pPr>
            <a:lvl4pPr marL="1618460" indent="-231209">
              <a:defRPr sz="4000">
                <a:solidFill>
                  <a:schemeClr val="tx2"/>
                </a:solidFill>
                <a:latin typeface="Arial" charset="0"/>
              </a:defRPr>
            </a:lvl4pPr>
            <a:lvl5pPr marL="2080877" indent="-231209">
              <a:defRPr sz="4000">
                <a:solidFill>
                  <a:schemeClr val="tx2"/>
                </a:solidFill>
                <a:latin typeface="Arial" charset="0"/>
              </a:defRPr>
            </a:lvl5pPr>
            <a:lvl6pPr marL="2543295" indent="-231209" eaLnBrk="0" fontAlgn="base" hangingPunct="0">
              <a:spcBef>
                <a:spcPct val="0"/>
              </a:spcBef>
              <a:spcAft>
                <a:spcPct val="0"/>
              </a:spcAft>
              <a:defRPr sz="4000">
                <a:solidFill>
                  <a:schemeClr val="tx2"/>
                </a:solidFill>
                <a:latin typeface="Arial" charset="0"/>
              </a:defRPr>
            </a:lvl6pPr>
            <a:lvl7pPr marL="3005713" indent="-231209" eaLnBrk="0" fontAlgn="base" hangingPunct="0">
              <a:spcBef>
                <a:spcPct val="0"/>
              </a:spcBef>
              <a:spcAft>
                <a:spcPct val="0"/>
              </a:spcAft>
              <a:defRPr sz="4000">
                <a:solidFill>
                  <a:schemeClr val="tx2"/>
                </a:solidFill>
                <a:latin typeface="Arial" charset="0"/>
              </a:defRPr>
            </a:lvl7pPr>
            <a:lvl8pPr marL="3468130" indent="-231209" eaLnBrk="0" fontAlgn="base" hangingPunct="0">
              <a:spcBef>
                <a:spcPct val="0"/>
              </a:spcBef>
              <a:spcAft>
                <a:spcPct val="0"/>
              </a:spcAft>
              <a:defRPr sz="4000">
                <a:solidFill>
                  <a:schemeClr val="tx2"/>
                </a:solidFill>
                <a:latin typeface="Arial" charset="0"/>
              </a:defRPr>
            </a:lvl8pPr>
            <a:lvl9pPr marL="3930547" indent="-231209" eaLnBrk="0" fontAlgn="base" hangingPunct="0">
              <a:spcBef>
                <a:spcPct val="0"/>
              </a:spcBef>
              <a:spcAft>
                <a:spcPct val="0"/>
              </a:spcAft>
              <a:defRPr sz="4000">
                <a:solidFill>
                  <a:schemeClr val="tx2"/>
                </a:solidFill>
                <a:latin typeface="Arial" charset="0"/>
              </a:defRPr>
            </a:lvl9pPr>
          </a:lstStyle>
          <a:p>
            <a:pPr defTabSz="924834"/>
            <a:fld id="{1DB160BA-6821-43C4-97BC-9AC776142C77}" type="slidenum">
              <a:rPr lang="en-US" sz="1200">
                <a:solidFill>
                  <a:schemeClr val="tx1"/>
                </a:solidFill>
                <a:latin typeface="Verdana" pitchFamily="34" charset="0"/>
              </a:rPr>
              <a:pPr defTabSz="924834"/>
              <a:t>4</a:t>
            </a:fld>
            <a:endParaRPr lang="en-US" sz="1200">
              <a:solidFill>
                <a:schemeClr val="tx1"/>
              </a:solidFill>
              <a:latin typeface="Verdan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18311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2"/>
                </a:solidFill>
                <a:latin typeface="Arial" charset="0"/>
              </a:defRPr>
            </a:lvl1pPr>
            <a:lvl2pPr marL="751428" indent="-289011">
              <a:defRPr sz="4000">
                <a:solidFill>
                  <a:schemeClr val="tx2"/>
                </a:solidFill>
                <a:latin typeface="Arial" charset="0"/>
              </a:defRPr>
            </a:lvl2pPr>
            <a:lvl3pPr marL="1156043" indent="-231209">
              <a:defRPr sz="4000">
                <a:solidFill>
                  <a:schemeClr val="tx2"/>
                </a:solidFill>
                <a:latin typeface="Arial" charset="0"/>
              </a:defRPr>
            </a:lvl3pPr>
            <a:lvl4pPr marL="1618460" indent="-231209">
              <a:defRPr sz="4000">
                <a:solidFill>
                  <a:schemeClr val="tx2"/>
                </a:solidFill>
                <a:latin typeface="Arial" charset="0"/>
              </a:defRPr>
            </a:lvl4pPr>
            <a:lvl5pPr marL="2080877" indent="-231209">
              <a:defRPr sz="4000">
                <a:solidFill>
                  <a:schemeClr val="tx2"/>
                </a:solidFill>
                <a:latin typeface="Arial" charset="0"/>
              </a:defRPr>
            </a:lvl5pPr>
            <a:lvl6pPr marL="2543295" indent="-231209" eaLnBrk="0" fontAlgn="base" hangingPunct="0">
              <a:spcBef>
                <a:spcPct val="0"/>
              </a:spcBef>
              <a:spcAft>
                <a:spcPct val="0"/>
              </a:spcAft>
              <a:defRPr sz="4000">
                <a:solidFill>
                  <a:schemeClr val="tx2"/>
                </a:solidFill>
                <a:latin typeface="Arial" charset="0"/>
              </a:defRPr>
            </a:lvl6pPr>
            <a:lvl7pPr marL="3005713" indent="-231209" eaLnBrk="0" fontAlgn="base" hangingPunct="0">
              <a:spcBef>
                <a:spcPct val="0"/>
              </a:spcBef>
              <a:spcAft>
                <a:spcPct val="0"/>
              </a:spcAft>
              <a:defRPr sz="4000">
                <a:solidFill>
                  <a:schemeClr val="tx2"/>
                </a:solidFill>
                <a:latin typeface="Arial" charset="0"/>
              </a:defRPr>
            </a:lvl7pPr>
            <a:lvl8pPr marL="3468130" indent="-231209" eaLnBrk="0" fontAlgn="base" hangingPunct="0">
              <a:spcBef>
                <a:spcPct val="0"/>
              </a:spcBef>
              <a:spcAft>
                <a:spcPct val="0"/>
              </a:spcAft>
              <a:defRPr sz="4000">
                <a:solidFill>
                  <a:schemeClr val="tx2"/>
                </a:solidFill>
                <a:latin typeface="Arial" charset="0"/>
              </a:defRPr>
            </a:lvl8pPr>
            <a:lvl9pPr marL="3930547" indent="-231209" eaLnBrk="0" fontAlgn="base" hangingPunct="0">
              <a:spcBef>
                <a:spcPct val="0"/>
              </a:spcBef>
              <a:spcAft>
                <a:spcPct val="0"/>
              </a:spcAft>
              <a:defRPr sz="4000">
                <a:solidFill>
                  <a:schemeClr val="tx2"/>
                </a:solidFill>
                <a:latin typeface="Arial" charset="0"/>
              </a:defRPr>
            </a:lvl9pPr>
          </a:lstStyle>
          <a:p>
            <a:pPr defTabSz="924834"/>
            <a:fld id="{E01D876B-34E1-4ED1-A20E-4C0A60CD316A}" type="slidenum">
              <a:rPr lang="en-US" sz="1200">
                <a:solidFill>
                  <a:schemeClr val="tx1"/>
                </a:solidFill>
                <a:latin typeface="Verdana" pitchFamily="34" charset="0"/>
              </a:rPr>
              <a:pPr defTabSz="924834"/>
              <a:t>5</a:t>
            </a:fld>
            <a:endParaRPr lang="en-US" sz="1200">
              <a:solidFill>
                <a:schemeClr val="tx1"/>
              </a:solidFill>
              <a:latin typeface="Verdan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Tree>
    <p:extLst>
      <p:ext uri="{BB962C8B-B14F-4D97-AF65-F5344CB8AC3E}">
        <p14:creationId xmlns:p14="http://schemas.microsoft.com/office/powerpoint/2010/main" val="254826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2"/>
                </a:solidFill>
                <a:latin typeface="Arial" charset="0"/>
              </a:defRPr>
            </a:lvl1pPr>
            <a:lvl2pPr marL="751428" indent="-289011">
              <a:defRPr sz="4000">
                <a:solidFill>
                  <a:schemeClr val="tx2"/>
                </a:solidFill>
                <a:latin typeface="Arial" charset="0"/>
              </a:defRPr>
            </a:lvl2pPr>
            <a:lvl3pPr marL="1156043" indent="-231209">
              <a:defRPr sz="4000">
                <a:solidFill>
                  <a:schemeClr val="tx2"/>
                </a:solidFill>
                <a:latin typeface="Arial" charset="0"/>
              </a:defRPr>
            </a:lvl3pPr>
            <a:lvl4pPr marL="1618460" indent="-231209">
              <a:defRPr sz="4000">
                <a:solidFill>
                  <a:schemeClr val="tx2"/>
                </a:solidFill>
                <a:latin typeface="Arial" charset="0"/>
              </a:defRPr>
            </a:lvl4pPr>
            <a:lvl5pPr marL="2080877" indent="-231209">
              <a:defRPr sz="4000">
                <a:solidFill>
                  <a:schemeClr val="tx2"/>
                </a:solidFill>
                <a:latin typeface="Arial" charset="0"/>
              </a:defRPr>
            </a:lvl5pPr>
            <a:lvl6pPr marL="2543295" indent="-231209" eaLnBrk="0" fontAlgn="base" hangingPunct="0">
              <a:spcBef>
                <a:spcPct val="0"/>
              </a:spcBef>
              <a:spcAft>
                <a:spcPct val="0"/>
              </a:spcAft>
              <a:defRPr sz="4000">
                <a:solidFill>
                  <a:schemeClr val="tx2"/>
                </a:solidFill>
                <a:latin typeface="Arial" charset="0"/>
              </a:defRPr>
            </a:lvl6pPr>
            <a:lvl7pPr marL="3005713" indent="-231209" eaLnBrk="0" fontAlgn="base" hangingPunct="0">
              <a:spcBef>
                <a:spcPct val="0"/>
              </a:spcBef>
              <a:spcAft>
                <a:spcPct val="0"/>
              </a:spcAft>
              <a:defRPr sz="4000">
                <a:solidFill>
                  <a:schemeClr val="tx2"/>
                </a:solidFill>
                <a:latin typeface="Arial" charset="0"/>
              </a:defRPr>
            </a:lvl7pPr>
            <a:lvl8pPr marL="3468130" indent="-231209" eaLnBrk="0" fontAlgn="base" hangingPunct="0">
              <a:spcBef>
                <a:spcPct val="0"/>
              </a:spcBef>
              <a:spcAft>
                <a:spcPct val="0"/>
              </a:spcAft>
              <a:defRPr sz="4000">
                <a:solidFill>
                  <a:schemeClr val="tx2"/>
                </a:solidFill>
                <a:latin typeface="Arial" charset="0"/>
              </a:defRPr>
            </a:lvl8pPr>
            <a:lvl9pPr marL="3930547" indent="-231209" eaLnBrk="0" fontAlgn="base" hangingPunct="0">
              <a:spcBef>
                <a:spcPct val="0"/>
              </a:spcBef>
              <a:spcAft>
                <a:spcPct val="0"/>
              </a:spcAft>
              <a:defRPr sz="4000">
                <a:solidFill>
                  <a:schemeClr val="tx2"/>
                </a:solidFill>
                <a:latin typeface="Arial" charset="0"/>
              </a:defRPr>
            </a:lvl9pPr>
          </a:lstStyle>
          <a:p>
            <a:pPr defTabSz="924834"/>
            <a:fld id="{78776E92-C177-43E7-97CA-A736209277F7}" type="slidenum">
              <a:rPr lang="en-US" sz="1200">
                <a:solidFill>
                  <a:schemeClr val="tx1"/>
                </a:solidFill>
                <a:latin typeface="Verdana" pitchFamily="34" charset="0"/>
              </a:rPr>
              <a:pPr defTabSz="924834"/>
              <a:t>6</a:t>
            </a:fld>
            <a:endParaRPr lang="en-US" sz="1200">
              <a:solidFill>
                <a:schemeClr val="tx1"/>
              </a:solidFill>
              <a:latin typeface="Verdana"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AG</a:t>
            </a:r>
          </a:p>
        </p:txBody>
      </p:sp>
    </p:spTree>
    <p:extLst>
      <p:ext uri="{BB962C8B-B14F-4D97-AF65-F5344CB8AC3E}">
        <p14:creationId xmlns:p14="http://schemas.microsoft.com/office/powerpoint/2010/main" val="23242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AUCD is a connector – 130 centers, leadership training, university centers,</a:t>
            </a:r>
            <a:r>
              <a:rPr lang="en-US" baseline="0" dirty="0"/>
              <a:t> research centers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6318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192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smarter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724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Work smarter - </a:t>
            </a:r>
            <a:r>
              <a:rPr lang="en-US" b="1" i="1" dirty="0"/>
              <a:t>Call to Action:</a:t>
            </a:r>
          </a:p>
          <a:p>
            <a:pPr marL="0" indent="0">
              <a:buNone/>
            </a:pPr>
            <a:r>
              <a:rPr lang="en-US" sz="1400" b="1" dirty="0"/>
              <a:t>Include people with disabilities in public health program planning and design</a:t>
            </a:r>
          </a:p>
          <a:p>
            <a:pPr marL="0" indent="0">
              <a:buNone/>
            </a:pPr>
            <a:r>
              <a:rPr lang="en-US" sz="1400" dirty="0"/>
              <a:t>How:</a:t>
            </a:r>
          </a:p>
          <a:p>
            <a:r>
              <a:rPr lang="en-US" sz="1200" dirty="0"/>
              <a:t>Identify a program, health promotion event, or community need</a:t>
            </a:r>
          </a:p>
          <a:p>
            <a:r>
              <a:rPr lang="en-US" sz="1200" dirty="0"/>
              <a:t>Creative partnerships</a:t>
            </a:r>
          </a:p>
          <a:p>
            <a:r>
              <a:rPr lang="en-US" sz="1200" dirty="0"/>
              <a:t>Talking with people with disabilities and caregivers</a:t>
            </a:r>
          </a:p>
          <a:p>
            <a:r>
              <a:rPr lang="en-US" sz="1200" dirty="0"/>
              <a:t>Competencies resource for examples</a:t>
            </a:r>
          </a:p>
          <a:p>
            <a:endParaRPr lang="en-US" sz="1200" dirty="0"/>
          </a:p>
          <a:p>
            <a:r>
              <a:rPr lang="en-US" sz="1200" dirty="0"/>
              <a:t>Free learning modules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613FD-D3C0-4365-9B87-AA81D969E7B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2664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mymail.porternovelli.com/owa/redir.aspx?C=fc54ab09b98842688cbaf0c39012eb7c&amp;URL=mailto:ActEarly@cdc.gov" TargetMode="External"/><Relationship Id="rId2" Type="http://schemas.openxmlformats.org/officeDocument/2006/relationships/hyperlink" Target="https://mymail.porternovelli.com/owa/redir.aspx?C=fc54ab09b98842688cbaf0c39012eb7c&amp;URL=http://www.cdc.gov/actearly" TargetMode="External"/><Relationship Id="rId1" Type="http://schemas.openxmlformats.org/officeDocument/2006/relationships/slideMaster" Target="../slideMasters/slideMaster3.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4.xml"/><Relationship Id="rId5" Type="http://schemas.openxmlformats.org/officeDocument/2006/relationships/tags" Target="../tags/tag18.xml"/><Relationship Id="rId4" Type="http://schemas.openxmlformats.org/officeDocument/2006/relationships/tags" Target="../tags/tag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
          <p:cNvSpPr>
            <a:spLocks/>
          </p:cNvSpPr>
          <p:nvPr userDrawn="1"/>
        </p:nvSpPr>
        <p:spPr bwMode="auto">
          <a:xfrm>
            <a:off x="190500" y="2171700"/>
            <a:ext cx="2152650" cy="151210"/>
          </a:xfrm>
          <a:prstGeom prst="rect">
            <a:avLst/>
          </a:prstGeom>
          <a:solidFill>
            <a:srgbClr val="531C5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5" name="Rectangle 2"/>
          <p:cNvSpPr>
            <a:spLocks/>
          </p:cNvSpPr>
          <p:nvPr userDrawn="1"/>
        </p:nvSpPr>
        <p:spPr bwMode="auto">
          <a:xfrm>
            <a:off x="2343150" y="2171700"/>
            <a:ext cx="2152650" cy="151210"/>
          </a:xfrm>
          <a:prstGeom prst="rect">
            <a:avLst/>
          </a:prstGeom>
          <a:solidFill>
            <a:srgbClr val="C5D66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6" name="Rectangle 3"/>
          <p:cNvSpPr>
            <a:spLocks/>
          </p:cNvSpPr>
          <p:nvPr userDrawn="1"/>
        </p:nvSpPr>
        <p:spPr bwMode="auto">
          <a:xfrm>
            <a:off x="4457700" y="2171700"/>
            <a:ext cx="2152650" cy="151210"/>
          </a:xfrm>
          <a:prstGeom prst="rect">
            <a:avLst/>
          </a:prstGeom>
          <a:solidFill>
            <a:srgbClr val="9F20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7" name="Rectangle 1"/>
          <p:cNvSpPr>
            <a:spLocks/>
          </p:cNvSpPr>
          <p:nvPr userDrawn="1"/>
        </p:nvSpPr>
        <p:spPr bwMode="auto">
          <a:xfrm>
            <a:off x="0" y="0"/>
            <a:ext cx="171450" cy="1714500"/>
          </a:xfrm>
          <a:prstGeom prst="rect">
            <a:avLst/>
          </a:prstGeom>
          <a:solidFill>
            <a:srgbClr val="531C5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8" name="Rectangle 2"/>
          <p:cNvSpPr>
            <a:spLocks/>
          </p:cNvSpPr>
          <p:nvPr userDrawn="1"/>
        </p:nvSpPr>
        <p:spPr bwMode="auto">
          <a:xfrm>
            <a:off x="0" y="1714500"/>
            <a:ext cx="171450" cy="1714500"/>
          </a:xfrm>
          <a:prstGeom prst="rect">
            <a:avLst/>
          </a:prstGeom>
          <a:solidFill>
            <a:srgbClr val="C5D66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9" name="Rectangle 3"/>
          <p:cNvSpPr>
            <a:spLocks/>
          </p:cNvSpPr>
          <p:nvPr userDrawn="1"/>
        </p:nvSpPr>
        <p:spPr bwMode="auto">
          <a:xfrm>
            <a:off x="0" y="3429000"/>
            <a:ext cx="171450" cy="1714500"/>
          </a:xfrm>
          <a:prstGeom prst="rect">
            <a:avLst/>
          </a:prstGeom>
          <a:solidFill>
            <a:srgbClr val="9F20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2" name="Title 1"/>
          <p:cNvSpPr>
            <a:spLocks noGrp="1"/>
          </p:cNvSpPr>
          <p:nvPr>
            <p:ph type="ctrTitle"/>
          </p:nvPr>
        </p:nvSpPr>
        <p:spPr>
          <a:xfrm>
            <a:off x="514350" y="91440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0"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11"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pPr defTabSz="685800" fontAlgn="base">
              <a:spcAft>
                <a:spcPct val="0"/>
              </a:spcAft>
              <a:defRPr/>
            </a:pPr>
            <a:fld id="{2FA037C0-C1AC-4123-A765-32F1CA9066EF}"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7175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FA7E3555-7668-4BA9-96AA-30874AD2AE02}"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39194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BB669E14-5FBD-4887-AA44-29A0E2208131}"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282215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
          <p:cNvSpPr>
            <a:spLocks/>
          </p:cNvSpPr>
          <p:nvPr userDrawn="1"/>
        </p:nvSpPr>
        <p:spPr bwMode="auto">
          <a:xfrm>
            <a:off x="190500" y="2171700"/>
            <a:ext cx="2152650" cy="151210"/>
          </a:xfrm>
          <a:prstGeom prst="rect">
            <a:avLst/>
          </a:prstGeom>
          <a:solidFill>
            <a:srgbClr val="531C55"/>
          </a:solidFill>
          <a:ln>
            <a:noFill/>
          </a:ln>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5" name="Rectangle 2"/>
          <p:cNvSpPr>
            <a:spLocks/>
          </p:cNvSpPr>
          <p:nvPr userDrawn="1"/>
        </p:nvSpPr>
        <p:spPr bwMode="auto">
          <a:xfrm>
            <a:off x="2343150" y="2171700"/>
            <a:ext cx="2152650" cy="151210"/>
          </a:xfrm>
          <a:prstGeom prst="rect">
            <a:avLst/>
          </a:prstGeom>
          <a:solidFill>
            <a:srgbClr val="C5D664"/>
          </a:solidFill>
          <a:ln>
            <a:noFill/>
          </a:ln>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6" name="Rectangle 3"/>
          <p:cNvSpPr>
            <a:spLocks/>
          </p:cNvSpPr>
          <p:nvPr userDrawn="1"/>
        </p:nvSpPr>
        <p:spPr bwMode="auto">
          <a:xfrm>
            <a:off x="4457700" y="2171700"/>
            <a:ext cx="2152650" cy="151210"/>
          </a:xfrm>
          <a:prstGeom prst="rect">
            <a:avLst/>
          </a:prstGeom>
          <a:solidFill>
            <a:srgbClr val="9F2081"/>
          </a:solidFill>
          <a:ln>
            <a:noFill/>
          </a:ln>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7" name="Rectangle 1"/>
          <p:cNvSpPr>
            <a:spLocks/>
          </p:cNvSpPr>
          <p:nvPr userDrawn="1"/>
        </p:nvSpPr>
        <p:spPr bwMode="auto">
          <a:xfrm>
            <a:off x="0" y="0"/>
            <a:ext cx="171450" cy="1714500"/>
          </a:xfrm>
          <a:prstGeom prst="rect">
            <a:avLst/>
          </a:prstGeom>
          <a:solidFill>
            <a:srgbClr val="531C55"/>
          </a:solidFill>
          <a:ln>
            <a:noFill/>
          </a:ln>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8" name="Rectangle 2"/>
          <p:cNvSpPr>
            <a:spLocks/>
          </p:cNvSpPr>
          <p:nvPr userDrawn="1"/>
        </p:nvSpPr>
        <p:spPr bwMode="auto">
          <a:xfrm>
            <a:off x="0" y="1714500"/>
            <a:ext cx="171450" cy="1714500"/>
          </a:xfrm>
          <a:prstGeom prst="rect">
            <a:avLst/>
          </a:prstGeom>
          <a:solidFill>
            <a:srgbClr val="C5D664"/>
          </a:solidFill>
          <a:ln>
            <a:noFill/>
          </a:ln>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9" name="Rectangle 3"/>
          <p:cNvSpPr>
            <a:spLocks/>
          </p:cNvSpPr>
          <p:nvPr userDrawn="1"/>
        </p:nvSpPr>
        <p:spPr bwMode="auto">
          <a:xfrm>
            <a:off x="0" y="3429000"/>
            <a:ext cx="171450" cy="1714500"/>
          </a:xfrm>
          <a:prstGeom prst="rect">
            <a:avLst/>
          </a:prstGeom>
          <a:solidFill>
            <a:srgbClr val="9F2081"/>
          </a:solidFill>
          <a:ln>
            <a:noFill/>
          </a:ln>
          <a:extLst/>
        </p:spPr>
        <p:txBody>
          <a:bodyPr lIns="0" tIns="0" rIns="0" bIns="0"/>
          <a:lstStyle>
            <a:lvl1pPr eaLnBrk="0" hangingPunct="0">
              <a:defRPr sz="2400" b="1">
                <a:solidFill>
                  <a:srgbClr val="FFFFFF"/>
                </a:solidFill>
                <a:latin typeface="Century Gothic" pitchFamily="34" charset="0"/>
                <a:ea typeface="ヒラギノ明朝 ProN W6" charset="-128"/>
                <a:sym typeface="Century Gothic" pitchFamily="34" charset="0"/>
              </a:defRPr>
            </a:lvl1pPr>
            <a:lvl2pPr marL="742950" indent="-285750" eaLnBrk="0" hangingPunct="0">
              <a:defRPr sz="2400" b="1">
                <a:solidFill>
                  <a:srgbClr val="FFFFFF"/>
                </a:solidFill>
                <a:latin typeface="Century Gothic" pitchFamily="34" charset="0"/>
                <a:ea typeface="ヒラギノ明朝 ProN W6" charset="-128"/>
                <a:sym typeface="Century Gothic" pitchFamily="34" charset="0"/>
              </a:defRPr>
            </a:lvl2pPr>
            <a:lvl3pPr marL="1143000" indent="-228600" eaLnBrk="0" hangingPunct="0">
              <a:defRPr sz="2400" b="1">
                <a:solidFill>
                  <a:srgbClr val="FFFFFF"/>
                </a:solidFill>
                <a:latin typeface="Century Gothic" pitchFamily="34" charset="0"/>
                <a:ea typeface="ヒラギノ明朝 ProN W6" charset="-128"/>
                <a:sym typeface="Century Gothic" pitchFamily="34" charset="0"/>
              </a:defRPr>
            </a:lvl3pPr>
            <a:lvl4pPr marL="1600200" indent="-228600" eaLnBrk="0" hangingPunct="0">
              <a:defRPr sz="2400" b="1">
                <a:solidFill>
                  <a:srgbClr val="FFFFFF"/>
                </a:solidFill>
                <a:latin typeface="Century Gothic" pitchFamily="34" charset="0"/>
                <a:ea typeface="ヒラギノ明朝 ProN W6" charset="-128"/>
                <a:sym typeface="Century Gothic" pitchFamily="34" charset="0"/>
              </a:defRPr>
            </a:lvl4pPr>
            <a:lvl5pPr marL="2057400" indent="-228600" eaLnBrk="0" hangingPunct="0">
              <a:defRPr sz="2400" b="1">
                <a:solidFill>
                  <a:srgbClr val="FFFFFF"/>
                </a:solidFill>
                <a:latin typeface="Century Gothic" pitchFamily="34" charset="0"/>
                <a:ea typeface="ヒラギノ明朝 ProN W6" charset="-128"/>
                <a:sym typeface="Century Gothic" pitchFamily="34" charset="0"/>
              </a:defRPr>
            </a:lvl5pPr>
            <a:lvl6pPr marL="25146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6pPr>
            <a:lvl7pPr marL="29718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7pPr>
            <a:lvl8pPr marL="34290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8pPr>
            <a:lvl9pPr marL="3886200" indent="-228600" algn="ctr" eaLnBrk="0" fontAlgn="base" hangingPunct="0">
              <a:spcBef>
                <a:spcPts val="575"/>
              </a:spcBef>
              <a:spcAft>
                <a:spcPct val="0"/>
              </a:spcAft>
              <a:defRPr sz="2400" b="1">
                <a:solidFill>
                  <a:srgbClr val="FFFFFF"/>
                </a:solidFill>
                <a:latin typeface="Century Gothic" pitchFamily="34" charset="0"/>
                <a:ea typeface="ヒラギノ明朝 ProN W6" charset="-128"/>
                <a:sym typeface="Century Gothic" pitchFamily="34" charset="0"/>
              </a:defRPr>
            </a:lvl9pPr>
          </a:lstStyle>
          <a:p>
            <a:pPr marL="0" marR="0" lvl="0" indent="0" algn="ctr" defTabSz="685800" rtl="0" eaLnBrk="1" fontAlgn="base" latinLnBrk="0" hangingPunct="1">
              <a:lnSpc>
                <a:spcPct val="100000"/>
              </a:lnSpc>
              <a:spcBef>
                <a:spcPts val="431"/>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Century Gothic" pitchFamily="34" charset="0"/>
              <a:ea typeface="ヒラギノ明朝 ProN W6" charset="-128"/>
              <a:cs typeface="+mn-cs"/>
              <a:sym typeface="Century Gothic" pitchFamily="34" charset="0"/>
            </a:endParaRPr>
          </a:p>
        </p:txBody>
      </p:sp>
      <p:sp>
        <p:nvSpPr>
          <p:cNvPr id="2" name="Title 1"/>
          <p:cNvSpPr>
            <a:spLocks noGrp="1"/>
          </p:cNvSpPr>
          <p:nvPr>
            <p:ph type="ctrTitle"/>
          </p:nvPr>
        </p:nvSpPr>
        <p:spPr>
          <a:xfrm>
            <a:off x="514350" y="91440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0"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11"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smtClean="0"/>
            </a:lvl1pPr>
          </a:lstStyle>
          <a:p>
            <a:pPr defTabSz="685800" fontAlgn="base">
              <a:spcAft>
                <a:spcPct val="0"/>
              </a:spcAft>
              <a:defRPr/>
            </a:pPr>
            <a:fld id="{F8E542A7-5A8F-4128-A2DB-50B5687A5246}"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83684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CEDD6B33-051E-4AEE-B047-16AD64C44478}"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229764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3FA3B68C-E162-4CEC-9889-E759A0A6E0B2}"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30879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6"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Aft>
                <a:spcPct val="0"/>
              </a:spcAft>
              <a:defRPr/>
            </a:pPr>
            <a:fld id="{A502B541-B0A5-4B3D-AA2B-0B5932F2CF9C}"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731813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8"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fontAlgn="base">
              <a:spcAft>
                <a:spcPct val="0"/>
              </a:spcAft>
              <a:defRPr/>
            </a:pPr>
            <a:fld id="{85781F6D-E910-4F3A-B301-A743AA45DF28}"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663533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4"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fontAlgn="base">
              <a:spcAft>
                <a:spcPct val="0"/>
              </a:spcAft>
              <a:defRPr/>
            </a:pPr>
            <a:fld id="{7668D61D-FA6D-4D69-9A7B-EF0231D0975F}"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240060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3"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fontAlgn="base">
              <a:spcAft>
                <a:spcPct val="0"/>
              </a:spcAft>
              <a:defRPr/>
            </a:pPr>
            <a:fld id="{97E756E0-D049-4CAF-97D7-5B6ED82CFFED}"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961839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6"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Aft>
                <a:spcPct val="0"/>
              </a:spcAft>
              <a:defRPr/>
            </a:pPr>
            <a:fld id="{B076255B-65DB-4794-AE74-BFC74488EC83}"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232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92C8EE74-8834-4B23-9D1C-C4C19EEFE788}"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381943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6"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Aft>
                <a:spcPct val="0"/>
              </a:spcAft>
              <a:defRPr/>
            </a:pPr>
            <a:fld id="{9F8A1F49-5592-468D-AB6F-E3D01D199192}"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418238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C4FC7FD6-F574-4990-983A-A44F4EB6195C}"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509567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BC50FC84-DAAC-4C13-9E7C-85D2E24651A9}"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68798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6" descr="http://www.aucd.org/images2/CDC_Graphic_72dpi%20%203x4.jpg"/>
          <p:cNvPicPr>
            <a:picLocks noChangeAspect="1" noChangeArrowheads="1"/>
          </p:cNvPicPr>
          <p:nvPr userDrawn="1"/>
        </p:nvPicPr>
        <p:blipFill>
          <a:blip r:embed="rId2" cstate="print"/>
          <a:srcRect/>
          <a:stretch>
            <a:fillRect/>
          </a:stretch>
        </p:blipFill>
        <p:spPr bwMode="auto">
          <a:xfrm>
            <a:off x="5943600" y="4400550"/>
            <a:ext cx="800100" cy="600075"/>
          </a:xfrm>
          <a:prstGeom prst="rect">
            <a:avLst/>
          </a:prstGeom>
          <a:noFill/>
          <a:ln w="9525">
            <a:noFill/>
            <a:miter lim="800000"/>
            <a:headEnd/>
            <a:tailEnd/>
          </a:ln>
        </p:spPr>
      </p:pic>
      <p:sp>
        <p:nvSpPr>
          <p:cNvPr id="4" name="TextBox 3"/>
          <p:cNvSpPr txBox="1"/>
          <p:nvPr userDrawn="1"/>
        </p:nvSpPr>
        <p:spPr>
          <a:xfrm>
            <a:off x="57150" y="4114805"/>
            <a:ext cx="4343400" cy="1315745"/>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Acknowledgment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a:ea typeface="+mn-ea"/>
                <a:cs typeface="+mn-cs"/>
              </a:rPr>
              <a:t>The Act Early Ambassador project is a collaborative effort of the Centers for Disease Control and Prevention (CDC), Health Resources and Services Administration (HRSA) and Association of University Centers on Disabilities (AUCD) to advance CDC’s “Learn the Signs. Act Early.” program to improve early identification of developmental disabilities.  The project is funded by CDC and HRSA.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sng" strike="noStrike" kern="1200" cap="none" spc="0" normalizeH="0" baseline="0" noProof="0" dirty="0">
              <a:ln>
                <a:noFill/>
              </a:ln>
              <a:solidFill>
                <a:prstClr val="black"/>
              </a:solidFill>
              <a:effectLst/>
              <a:uLnTx/>
              <a:uFillTx/>
              <a:latin typeface="Calibri"/>
              <a:ea typeface="+mn-ea"/>
              <a:cs typeface="+mn-cs"/>
              <a:hlinkClick r:id="" action="ppaction://noaction"/>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sng" strike="noStrike" kern="1200" cap="none" spc="0" normalizeH="0" baseline="0" noProof="0" dirty="0">
                <a:ln>
                  <a:noFill/>
                </a:ln>
                <a:solidFill>
                  <a:prstClr val="black"/>
                </a:solidFill>
                <a:effectLst/>
                <a:uLnTx/>
                <a:uFillTx/>
                <a:latin typeface="Calibri"/>
                <a:ea typeface="+mn-ea"/>
                <a:cs typeface="+mn-cs"/>
                <a:hlinkClick r:id="" action="ppaction://noaction"/>
              </a:rPr>
              <a:t>www.cdc.gov/ActEarly</a:t>
            </a: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8" descr="LTSAE_Ambassadors_LOGO_6.2.jpg"/>
          <p:cNvPicPr>
            <a:picLocks noChangeAspect="1"/>
          </p:cNvPicPr>
          <p:nvPr userDrawn="1"/>
        </p:nvPicPr>
        <p:blipFill>
          <a:blip r:embed="rId3" cstate="print"/>
          <a:srcRect/>
          <a:stretch>
            <a:fillRect/>
          </a:stretch>
        </p:blipFill>
        <p:spPr bwMode="auto">
          <a:xfrm>
            <a:off x="1485900" y="785812"/>
            <a:ext cx="3943350" cy="1728788"/>
          </a:xfrm>
          <a:prstGeom prst="rect">
            <a:avLst/>
          </a:prstGeom>
          <a:noFill/>
          <a:ln w="9525">
            <a:noFill/>
            <a:miter lim="800000"/>
            <a:headEnd/>
            <a:tailEnd/>
          </a:ln>
        </p:spPr>
      </p:pic>
      <p:sp>
        <p:nvSpPr>
          <p:cNvPr id="12" name="Text Placeholder 11"/>
          <p:cNvSpPr>
            <a:spLocks noGrp="1"/>
          </p:cNvSpPr>
          <p:nvPr>
            <p:ph type="body" sz="quarter" idx="10"/>
          </p:nvPr>
        </p:nvSpPr>
        <p:spPr>
          <a:xfrm>
            <a:off x="1257300" y="2743200"/>
            <a:ext cx="4457700" cy="1257300"/>
          </a:xfrm>
        </p:spPr>
        <p:txBody>
          <a:bodyPr>
            <a:noAutofit/>
          </a:bodyPr>
          <a:lstStyle>
            <a:lvl1pPr algn="ctr">
              <a:buNone/>
              <a:defRPr sz="1800" b="1" baseline="0">
                <a:solidFill>
                  <a:srgbClr val="752B8C"/>
                </a:solidFill>
                <a:latin typeface="Century Gothic" pitchFamily="34" charset="0"/>
              </a:defRPr>
            </a:lvl1pPr>
          </a:lstStyle>
          <a:p>
            <a:pPr lvl="0"/>
            <a:r>
              <a:rPr lang="en-US"/>
              <a:t>Click to edit Master text styles</a:t>
            </a:r>
          </a:p>
        </p:txBody>
      </p:sp>
    </p:spTree>
    <p:extLst>
      <p:ext uri="{BB962C8B-B14F-4D97-AF65-F5344CB8AC3E}">
        <p14:creationId xmlns:p14="http://schemas.microsoft.com/office/powerpoint/2010/main" val="344334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2"/>
          <p:cNvSpPr/>
          <p:nvPr userDrawn="1"/>
        </p:nvSpPr>
        <p:spPr>
          <a:xfrm>
            <a:off x="0" y="2171700"/>
            <a:ext cx="6858000" cy="1028700"/>
          </a:xfrm>
          <a:prstGeom prst="rect">
            <a:avLst/>
          </a:prstGeom>
          <a:solidFill>
            <a:srgbClr val="26A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2" descr="http://www.aucd.org/images2/CDC_Graphic_72dpi%20%203x4.jpg"/>
          <p:cNvPicPr>
            <a:picLocks noChangeAspect="1" noChangeArrowheads="1"/>
          </p:cNvPicPr>
          <p:nvPr userDrawn="1"/>
        </p:nvPicPr>
        <p:blipFill>
          <a:blip r:embed="rId2" cstate="print"/>
          <a:srcRect/>
          <a:stretch>
            <a:fillRect/>
          </a:stretch>
        </p:blipFill>
        <p:spPr bwMode="auto">
          <a:xfrm>
            <a:off x="5943600" y="4400550"/>
            <a:ext cx="800100" cy="600075"/>
          </a:xfrm>
          <a:prstGeom prst="rect">
            <a:avLst/>
          </a:prstGeom>
          <a:noFill/>
          <a:ln w="9525">
            <a:noFill/>
            <a:miter lim="800000"/>
            <a:headEnd/>
            <a:tailEnd/>
          </a:ln>
        </p:spPr>
      </p:pic>
      <p:pic>
        <p:nvPicPr>
          <p:cNvPr id="5" name="Picture 8" descr="LTSAE_Ambassadors_LOGO_6.2.jpg"/>
          <p:cNvPicPr>
            <a:picLocks noChangeAspect="1"/>
          </p:cNvPicPr>
          <p:nvPr userDrawn="1"/>
        </p:nvPicPr>
        <p:blipFill>
          <a:blip r:embed="rId3" cstate="print"/>
          <a:srcRect l="822" t="3751" r="552" b="43750"/>
          <a:stretch>
            <a:fillRect/>
          </a:stretch>
        </p:blipFill>
        <p:spPr bwMode="auto">
          <a:xfrm>
            <a:off x="0" y="0"/>
            <a:ext cx="6858000" cy="1600200"/>
          </a:xfrm>
          <a:prstGeom prst="rect">
            <a:avLst/>
          </a:prstGeom>
          <a:noFill/>
          <a:ln w="9525">
            <a:noFill/>
            <a:miter lim="800000"/>
            <a:headEnd/>
            <a:tailEnd/>
          </a:ln>
        </p:spPr>
      </p:pic>
      <p:sp>
        <p:nvSpPr>
          <p:cNvPr id="11" name="Text Placeholder 10"/>
          <p:cNvSpPr>
            <a:spLocks noGrp="1"/>
          </p:cNvSpPr>
          <p:nvPr>
            <p:ph type="body" sz="quarter" idx="10"/>
          </p:nvPr>
        </p:nvSpPr>
        <p:spPr>
          <a:xfrm>
            <a:off x="571500" y="2343150"/>
            <a:ext cx="5657850" cy="800100"/>
          </a:xfrm>
        </p:spPr>
        <p:txBody>
          <a:bodyPr>
            <a:normAutofit/>
          </a:bodyPr>
          <a:lstStyle>
            <a:lvl1pPr algn="ctr">
              <a:buNone/>
              <a:defRPr sz="4050" baseline="0">
                <a:solidFill>
                  <a:schemeClr val="bg1"/>
                </a:solidFill>
                <a:latin typeface="Century Gothic" pitchFamily="34" charset="0"/>
              </a:defRPr>
            </a:lvl1pPr>
          </a:lstStyle>
          <a:p>
            <a:pPr lvl="0"/>
            <a:r>
              <a:rPr lang="en-US"/>
              <a:t>Click to edit Master text styles</a:t>
            </a:r>
          </a:p>
        </p:txBody>
      </p:sp>
    </p:spTree>
    <p:extLst>
      <p:ext uri="{BB962C8B-B14F-4D97-AF65-F5344CB8AC3E}">
        <p14:creationId xmlns:p14="http://schemas.microsoft.com/office/powerpoint/2010/main" val="375272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custDataLst>
              <p:tags r:id="rId1"/>
            </p:custDataLst>
          </p:nvPr>
        </p:nvSpPr>
        <p:spPr>
          <a:xfrm flipV="1">
            <a:off x="0" y="742950"/>
            <a:ext cx="5657850" cy="1143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030A0"/>
              </a:solidFill>
              <a:effectLst/>
              <a:uLnTx/>
              <a:uFillTx/>
              <a:latin typeface="Calibri"/>
              <a:ea typeface="+mn-ea"/>
              <a:cs typeface="+mn-cs"/>
            </a:endParaRPr>
          </a:p>
        </p:txBody>
      </p:sp>
      <p:pic>
        <p:nvPicPr>
          <p:cNvPr id="5" name="Picture 2" descr="http://www.aucd.org/images2/CDC_Graphic_72dpi%20%203x4.jpg"/>
          <p:cNvPicPr>
            <a:picLocks noChangeAspect="1" noChangeArrowheads="1"/>
          </p:cNvPicPr>
          <p:nvPr userDrawn="1"/>
        </p:nvPicPr>
        <p:blipFill>
          <a:blip r:embed="rId5" cstate="print"/>
          <a:srcRect/>
          <a:stretch>
            <a:fillRect/>
          </a:stretch>
        </p:blipFill>
        <p:spPr bwMode="auto">
          <a:xfrm>
            <a:off x="5943600" y="4400550"/>
            <a:ext cx="800100" cy="600075"/>
          </a:xfrm>
          <a:prstGeom prst="rect">
            <a:avLst/>
          </a:prstGeom>
          <a:noFill/>
          <a:ln w="9525">
            <a:noFill/>
            <a:miter lim="800000"/>
            <a:headEnd/>
            <a:tailEnd/>
          </a:ln>
        </p:spPr>
      </p:pic>
      <p:sp>
        <p:nvSpPr>
          <p:cNvPr id="3" name="Content Placeholder 2"/>
          <p:cNvSpPr>
            <a:spLocks noGrp="1"/>
          </p:cNvSpPr>
          <p:nvPr>
            <p:ph idx="1"/>
            <p:custDataLst>
              <p:tags r:id="rId2"/>
            </p:custDataLst>
          </p:nvPr>
        </p:nvSpPr>
        <p:spPr/>
        <p:txBody>
          <a:bodyPr/>
          <a:lstStyle>
            <a:lvl1pPr>
              <a:buClr>
                <a:srgbClr val="7030A0"/>
              </a:buClr>
              <a:defRPr sz="1800"/>
            </a:lvl1pPr>
            <a:lvl2pPr>
              <a:defRPr sz="1800"/>
            </a:lvl2pPr>
            <a:lvl3pPr>
              <a:buClr>
                <a:srgbClr val="26AB84"/>
              </a:buCl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custDataLst>
              <p:tags r:id="rId3"/>
            </p:custDataLst>
          </p:nvPr>
        </p:nvSpPr>
        <p:spPr>
          <a:xfrm>
            <a:off x="114300" y="228600"/>
            <a:ext cx="6172200" cy="514350"/>
          </a:xfrm>
        </p:spPr>
        <p:txBody>
          <a:bodyPr>
            <a:noAutofit/>
          </a:bodyPr>
          <a:lstStyle>
            <a:lvl1pPr algn="l">
              <a:defRPr lang="en-US" sz="405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714066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flipV="1">
            <a:off x="0" y="742950"/>
            <a:ext cx="5657850" cy="1143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030A0"/>
              </a:solidFill>
              <a:effectLst/>
              <a:uLnTx/>
              <a:uFillTx/>
              <a:latin typeface="Calibri"/>
              <a:ea typeface="+mn-ea"/>
              <a:cs typeface="+mn-cs"/>
            </a:endParaRPr>
          </a:p>
        </p:txBody>
      </p:sp>
      <p:pic>
        <p:nvPicPr>
          <p:cNvPr id="7" name="Picture 2" descr="http://www.aucd.org/images2/CDC_Graphic_72dpi%20%203x4.jpg"/>
          <p:cNvPicPr>
            <a:picLocks noChangeAspect="1" noChangeArrowheads="1"/>
          </p:cNvPicPr>
          <p:nvPr userDrawn="1"/>
        </p:nvPicPr>
        <p:blipFill>
          <a:blip r:embed="rId2" cstate="print"/>
          <a:srcRect/>
          <a:stretch>
            <a:fillRect/>
          </a:stretch>
        </p:blipFill>
        <p:spPr bwMode="auto">
          <a:xfrm>
            <a:off x="5943600" y="4400550"/>
            <a:ext cx="800100" cy="600075"/>
          </a:xfrm>
          <a:prstGeom prst="rect">
            <a:avLst/>
          </a:prstGeom>
          <a:noFill/>
          <a:ln w="9525">
            <a:noFill/>
            <a:miter lim="800000"/>
            <a:headEnd/>
            <a:tailEnd/>
          </a:ln>
        </p:spPr>
      </p:pic>
      <p:sp>
        <p:nvSpPr>
          <p:cNvPr id="3" name="Content Placeholder 2"/>
          <p:cNvSpPr>
            <a:spLocks noGrp="1"/>
          </p:cNvSpPr>
          <p:nvPr>
            <p:ph idx="1"/>
          </p:nvPr>
        </p:nvSpPr>
        <p:spPr>
          <a:xfrm>
            <a:off x="342900" y="1200155"/>
            <a:ext cx="3371850" cy="3394472"/>
          </a:xfrm>
        </p:spPr>
        <p:txBody>
          <a:bodyPr/>
          <a:lstStyle>
            <a:lvl1pPr>
              <a:buClr>
                <a:srgbClr val="7030A0"/>
              </a:buClr>
              <a:defRPr sz="1800"/>
            </a:lvl1pPr>
            <a:lvl2pPr>
              <a:defRPr sz="1800"/>
            </a:lvl2pPr>
            <a:lvl3pPr>
              <a:buClr>
                <a:srgbClr val="26AB84"/>
              </a:buCl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0"/>
          </p:nvPr>
        </p:nvSpPr>
        <p:spPr>
          <a:xfrm>
            <a:off x="3943350" y="1200150"/>
            <a:ext cx="2514600" cy="1543050"/>
          </a:xfrm>
        </p:spPr>
        <p:txBody>
          <a:bodyPr rtlCol="0">
            <a:normAutofit/>
          </a:bodyPr>
          <a:lstStyle/>
          <a:p>
            <a:pPr lvl="0"/>
            <a:endParaRPr lang="en-US" noProof="0"/>
          </a:p>
        </p:txBody>
      </p:sp>
      <p:sp>
        <p:nvSpPr>
          <p:cNvPr id="15" name="Picture Placeholder 14"/>
          <p:cNvSpPr>
            <a:spLocks noGrp="1"/>
          </p:cNvSpPr>
          <p:nvPr>
            <p:ph type="pic" sz="quarter" idx="11"/>
          </p:nvPr>
        </p:nvSpPr>
        <p:spPr>
          <a:xfrm>
            <a:off x="3943350" y="2800350"/>
            <a:ext cx="2514600" cy="1543050"/>
          </a:xfrm>
        </p:spPr>
        <p:txBody>
          <a:bodyPr rtlCol="0">
            <a:normAutofit/>
          </a:bodyPr>
          <a:lstStyle/>
          <a:p>
            <a:pPr lvl="0"/>
            <a:endParaRPr lang="en-US" noProof="0"/>
          </a:p>
        </p:txBody>
      </p:sp>
      <p:sp>
        <p:nvSpPr>
          <p:cNvPr id="10" name="Title 12"/>
          <p:cNvSpPr>
            <a:spLocks noGrp="1"/>
          </p:cNvSpPr>
          <p:nvPr>
            <p:ph type="title"/>
          </p:nvPr>
        </p:nvSpPr>
        <p:spPr>
          <a:xfrm>
            <a:off x="114300" y="228600"/>
            <a:ext cx="6172200" cy="514350"/>
          </a:xfrm>
        </p:spPr>
        <p:txBody>
          <a:bodyPr>
            <a:noAutofit/>
          </a:bodyPr>
          <a:lstStyle>
            <a:lvl1pPr algn="l">
              <a:defRPr lang="en-US" sz="405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76089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flipV="1">
            <a:off x="0" y="742950"/>
            <a:ext cx="5657850" cy="1143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030A0"/>
              </a:solidFill>
              <a:effectLst/>
              <a:uLnTx/>
              <a:uFillTx/>
              <a:latin typeface="Calibri"/>
              <a:ea typeface="+mn-ea"/>
              <a:cs typeface="+mn-cs"/>
            </a:endParaRPr>
          </a:p>
        </p:txBody>
      </p:sp>
      <p:pic>
        <p:nvPicPr>
          <p:cNvPr id="6" name="Picture 2" descr="http://www.aucd.org/images2/CDC_Graphic_72dpi%20%203x4.jpg"/>
          <p:cNvPicPr>
            <a:picLocks noChangeAspect="1" noChangeArrowheads="1"/>
          </p:cNvPicPr>
          <p:nvPr userDrawn="1"/>
        </p:nvPicPr>
        <p:blipFill>
          <a:blip r:embed="rId2" cstate="print"/>
          <a:srcRect/>
          <a:stretch>
            <a:fillRect/>
          </a:stretch>
        </p:blipFill>
        <p:spPr bwMode="auto">
          <a:xfrm>
            <a:off x="5943600" y="4400550"/>
            <a:ext cx="800100" cy="600075"/>
          </a:xfrm>
          <a:prstGeom prst="rect">
            <a:avLst/>
          </a:prstGeom>
          <a:noFill/>
          <a:ln w="9525">
            <a:noFill/>
            <a:miter lim="800000"/>
            <a:headEnd/>
            <a:tailEnd/>
          </a:ln>
        </p:spPr>
      </p:pic>
      <p:sp>
        <p:nvSpPr>
          <p:cNvPr id="3" name="Content Placeholder 2"/>
          <p:cNvSpPr>
            <a:spLocks noGrp="1"/>
          </p:cNvSpPr>
          <p:nvPr>
            <p:ph idx="1"/>
          </p:nvPr>
        </p:nvSpPr>
        <p:spPr>
          <a:xfrm>
            <a:off x="342900" y="1200155"/>
            <a:ext cx="3371850" cy="3394472"/>
          </a:xfrm>
        </p:spPr>
        <p:txBody>
          <a:bodyPr/>
          <a:lstStyle>
            <a:lvl1pPr>
              <a:buClr>
                <a:srgbClr val="7030A0"/>
              </a:buClr>
              <a:defRPr sz="1800"/>
            </a:lvl1pPr>
            <a:lvl2pPr>
              <a:defRPr sz="1800"/>
            </a:lvl2pPr>
            <a:lvl3pPr>
              <a:buClr>
                <a:srgbClr val="26AB84"/>
              </a:buCl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0"/>
          </p:nvPr>
        </p:nvSpPr>
        <p:spPr>
          <a:xfrm>
            <a:off x="3943350" y="1200150"/>
            <a:ext cx="2571750" cy="3028950"/>
          </a:xfrm>
        </p:spPr>
        <p:txBody>
          <a:bodyPr rtlCol="0">
            <a:normAutofit/>
          </a:bodyPr>
          <a:lstStyle/>
          <a:p>
            <a:pPr lvl="0"/>
            <a:endParaRPr lang="en-US" noProof="0"/>
          </a:p>
        </p:txBody>
      </p:sp>
      <p:sp>
        <p:nvSpPr>
          <p:cNvPr id="7" name="Title 12"/>
          <p:cNvSpPr>
            <a:spLocks noGrp="1"/>
          </p:cNvSpPr>
          <p:nvPr>
            <p:ph type="title"/>
          </p:nvPr>
        </p:nvSpPr>
        <p:spPr>
          <a:xfrm>
            <a:off x="114300" y="228600"/>
            <a:ext cx="6172200" cy="514350"/>
          </a:xfrm>
        </p:spPr>
        <p:txBody>
          <a:bodyPr>
            <a:noAutofit/>
          </a:bodyPr>
          <a:lstStyle>
            <a:lvl1pPr algn="l">
              <a:defRPr lang="en-US" sz="405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58525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flipV="1">
            <a:off x="0" y="742950"/>
            <a:ext cx="5657850" cy="1143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030A0"/>
              </a:solidFill>
              <a:effectLst/>
              <a:uLnTx/>
              <a:uFillTx/>
              <a:latin typeface="Calibri"/>
              <a:ea typeface="+mn-ea"/>
              <a:cs typeface="+mn-cs"/>
            </a:endParaRPr>
          </a:p>
        </p:txBody>
      </p:sp>
      <p:pic>
        <p:nvPicPr>
          <p:cNvPr id="6" name="Picture 2" descr="http://www.aucd.org/images2/CDC_Graphic_72dpi%20%203x4.jpg"/>
          <p:cNvPicPr>
            <a:picLocks noChangeAspect="1" noChangeArrowheads="1"/>
          </p:cNvPicPr>
          <p:nvPr userDrawn="1"/>
        </p:nvPicPr>
        <p:blipFill>
          <a:blip r:embed="rId2" cstate="print"/>
          <a:srcRect/>
          <a:stretch>
            <a:fillRect/>
          </a:stretch>
        </p:blipFill>
        <p:spPr bwMode="auto">
          <a:xfrm>
            <a:off x="5943600" y="4400550"/>
            <a:ext cx="800100" cy="600075"/>
          </a:xfrm>
          <a:prstGeom prst="rect">
            <a:avLst/>
          </a:prstGeom>
          <a:noFill/>
          <a:ln w="9525">
            <a:noFill/>
            <a:miter lim="800000"/>
            <a:headEnd/>
            <a:tailEnd/>
          </a:ln>
        </p:spPr>
      </p:pic>
      <p:sp>
        <p:nvSpPr>
          <p:cNvPr id="3" name="Content Placeholder 2"/>
          <p:cNvSpPr>
            <a:spLocks noGrp="1"/>
          </p:cNvSpPr>
          <p:nvPr>
            <p:ph sz="half" idx="1"/>
          </p:nvPr>
        </p:nvSpPr>
        <p:spPr>
          <a:xfrm>
            <a:off x="342900" y="1200155"/>
            <a:ext cx="3028950" cy="3394472"/>
          </a:xfrm>
        </p:spPr>
        <p:txBody>
          <a:bodyPr/>
          <a:lstStyle>
            <a:lvl1pPr>
              <a:buClr>
                <a:srgbClr val="7030A0"/>
              </a:buClr>
              <a:defRPr sz="2100"/>
            </a:lvl1pPr>
            <a:lvl2pPr>
              <a:defRPr sz="1800"/>
            </a:lvl2pPr>
            <a:lvl3pPr>
              <a:buClr>
                <a:srgbClr val="26AB84"/>
              </a:buCl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3486150" y="1200155"/>
            <a:ext cx="3028950" cy="3394472"/>
          </a:xfrm>
        </p:spPr>
        <p:txBody>
          <a:bodyPr/>
          <a:lstStyle>
            <a:lvl1pPr>
              <a:buClr>
                <a:srgbClr val="7030A0"/>
              </a:buClr>
              <a:defRPr sz="2100"/>
            </a:lvl1pPr>
            <a:lvl2pPr>
              <a:defRPr sz="1800"/>
            </a:lvl2pPr>
            <a:lvl3pPr>
              <a:buClr>
                <a:srgbClr val="26AB84"/>
              </a:buCl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2"/>
          <p:cNvSpPr>
            <a:spLocks noGrp="1"/>
          </p:cNvSpPr>
          <p:nvPr>
            <p:ph type="title"/>
          </p:nvPr>
        </p:nvSpPr>
        <p:spPr>
          <a:xfrm>
            <a:off x="114300" y="228600"/>
            <a:ext cx="6172200" cy="514350"/>
          </a:xfrm>
        </p:spPr>
        <p:txBody>
          <a:bodyPr>
            <a:noAutofit/>
          </a:bodyPr>
          <a:lstStyle>
            <a:lvl1pPr algn="l">
              <a:defRPr lang="en-US" sz="405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418497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p:spTree>
      <p:nvGrpSpPr>
        <p:cNvPr id="1" name=""/>
        <p:cNvGrpSpPr/>
        <p:nvPr/>
      </p:nvGrpSpPr>
      <p:grpSpPr>
        <a:xfrm>
          <a:off x="0" y="0"/>
          <a:ext cx="0" cy="0"/>
          <a:chOff x="0" y="0"/>
          <a:chExt cx="0" cy="0"/>
        </a:xfrm>
      </p:grpSpPr>
      <p:sp>
        <p:nvSpPr>
          <p:cNvPr id="3" name="TextBox 2"/>
          <p:cNvSpPr txBox="1"/>
          <p:nvPr userDrawn="1"/>
        </p:nvSpPr>
        <p:spPr>
          <a:xfrm>
            <a:off x="628650" y="1744266"/>
            <a:ext cx="5543550" cy="170816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For more information about child development and to order Learn the Signs. Act Early. materials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sng" strike="noStrike" kern="1200" cap="none" spc="0" normalizeH="0" baseline="0" noProof="0" dirty="0">
                <a:ln>
                  <a:noFill/>
                </a:ln>
                <a:solidFill>
                  <a:prstClr val="black"/>
                </a:solidFill>
                <a:effectLst/>
                <a:uLnTx/>
                <a:uFillTx/>
                <a:latin typeface="Calibri"/>
                <a:ea typeface="+mn-ea"/>
                <a:cs typeface="+mn-cs"/>
                <a:hlinkClick r:id="rId2" action="ppaction://hlinkfile"/>
              </a:rPr>
              <a:t>www.cdc.gov/actearly</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1-800-CDC-INFO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sng" strike="noStrike" kern="1200" cap="none" spc="0" normalizeH="0" baseline="0" noProof="0" dirty="0">
                <a:ln>
                  <a:noFill/>
                </a:ln>
                <a:solidFill>
                  <a:prstClr val="black"/>
                </a:solidFill>
                <a:effectLst/>
                <a:uLnTx/>
                <a:uFillTx/>
                <a:latin typeface="Calibri"/>
                <a:ea typeface="+mn-ea"/>
                <a:cs typeface="+mn-cs"/>
                <a:hlinkClick r:id="rId3" action="ppaction://hlinkfile"/>
              </a:rPr>
              <a:t>ActEarly@cdc.gov</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2" descr="http://www.aucd.org/images2/CDC_Graphic_72dpi%20%203x4.jpg"/>
          <p:cNvPicPr>
            <a:picLocks noChangeAspect="1" noChangeArrowheads="1"/>
          </p:cNvPicPr>
          <p:nvPr userDrawn="1"/>
        </p:nvPicPr>
        <p:blipFill>
          <a:blip r:embed="rId4" cstate="print"/>
          <a:srcRect/>
          <a:stretch>
            <a:fillRect/>
          </a:stretch>
        </p:blipFill>
        <p:spPr bwMode="auto">
          <a:xfrm>
            <a:off x="5943600" y="4400550"/>
            <a:ext cx="800100" cy="600075"/>
          </a:xfrm>
          <a:prstGeom prst="rect">
            <a:avLst/>
          </a:prstGeom>
          <a:noFill/>
          <a:ln w="9525">
            <a:noFill/>
            <a:miter lim="800000"/>
            <a:headEnd/>
            <a:tailEnd/>
          </a:ln>
        </p:spPr>
      </p:pic>
      <p:sp>
        <p:nvSpPr>
          <p:cNvPr id="5" name="TextBox 4"/>
          <p:cNvSpPr txBox="1"/>
          <p:nvPr userDrawn="1"/>
        </p:nvSpPr>
        <p:spPr>
          <a:xfrm>
            <a:off x="57150" y="4286258"/>
            <a:ext cx="3829050" cy="1015663"/>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a:ea typeface="+mn-ea"/>
                <a:cs typeface="+mn-cs"/>
              </a:rPr>
              <a:t>Disclaimer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a:ea typeface="+mn-ea"/>
                <a:cs typeface="+mn-cs"/>
              </a:rPr>
              <a:t>The findings and conclusions in this presentation are those of the authors and do not necessarily represent the official position of the Centers for Disease Control and Prevention or the Health Resources and Services Administration.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9" descr="LTSAE_Ambassadors_LOGO_6.2.jpg"/>
          <p:cNvPicPr>
            <a:picLocks noChangeAspect="1"/>
          </p:cNvPicPr>
          <p:nvPr userDrawn="1"/>
        </p:nvPicPr>
        <p:blipFill>
          <a:blip r:embed="rId5" cstate="print"/>
          <a:srcRect l="822" t="3751" r="552" b="43750"/>
          <a:stretch>
            <a:fillRect/>
          </a:stretch>
        </p:blipFill>
        <p:spPr bwMode="auto">
          <a:xfrm>
            <a:off x="0" y="0"/>
            <a:ext cx="6858000" cy="1600200"/>
          </a:xfrm>
          <a:prstGeom prst="rect">
            <a:avLst/>
          </a:prstGeom>
          <a:noFill/>
          <a:ln w="9525">
            <a:noFill/>
            <a:miter lim="800000"/>
            <a:headEnd/>
            <a:tailEnd/>
          </a:ln>
        </p:spPr>
      </p:pic>
      <p:sp>
        <p:nvSpPr>
          <p:cNvPr id="13" name="Text Placeholder 12"/>
          <p:cNvSpPr>
            <a:spLocks noGrp="1"/>
          </p:cNvSpPr>
          <p:nvPr>
            <p:ph type="body" sz="quarter" idx="10"/>
          </p:nvPr>
        </p:nvSpPr>
        <p:spPr>
          <a:xfrm>
            <a:off x="1028700" y="3657600"/>
            <a:ext cx="5086350" cy="285750"/>
          </a:xfrm>
        </p:spPr>
        <p:txBody>
          <a:bodyPr/>
          <a:lstStyle>
            <a:lvl1pPr marL="257175" marR="0" indent="-257175" algn="ctr" defTabSz="685800" rtl="0" eaLnBrk="1" fontAlgn="auto" latinLnBrk="0" hangingPunct="1">
              <a:lnSpc>
                <a:spcPct val="100000"/>
              </a:lnSpc>
              <a:spcBef>
                <a:spcPct val="20000"/>
              </a:spcBef>
              <a:spcAft>
                <a:spcPts val="0"/>
              </a:spcAft>
              <a:buClrTx/>
              <a:buSzTx/>
              <a:buFont typeface="Arial" pitchFamily="34" charset="0"/>
              <a:buNone/>
              <a:tabLst/>
              <a:defRPr sz="2400" baseline="0"/>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5117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Aft>
                <a:spcPct val="0"/>
              </a:spcAft>
              <a:defRPr/>
            </a:pPr>
            <a:fld id="{DD615F72-F8D8-42BD-B402-E2395496F64D}"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538442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8DF0BEFB-C9E7-4730-AE96-3FA7B3A32D3A}" type="datetimeFigureOut">
              <a:rPr lang="en-US" kern="1200" smtClean="0">
                <a:solidFill>
                  <a:prstClr val="black">
                    <a:tint val="75000"/>
                  </a:prstClr>
                </a:solidFill>
                <a:ea typeface="+mn-ea"/>
                <a:cs typeface="+mn-cs"/>
              </a:rPr>
              <a:pPr defTabSz="685800">
                <a:defRPr/>
              </a:pPr>
              <a:t>4/30/2018</a:t>
            </a:fld>
            <a:endParaRPr lang="en-US" kern="1200" dirty="0">
              <a:solidFill>
                <a:prstClr val="black">
                  <a:tint val="75000"/>
                </a:prstClr>
              </a:solidFill>
              <a:ea typeface="+mn-ea"/>
              <a:cs typeface="+mn-cs"/>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US" kern="1200">
              <a:solidFill>
                <a:prstClr val="black">
                  <a:tint val="75000"/>
                </a:prstClr>
              </a:solidFill>
              <a:ea typeface="+mn-ea"/>
              <a:cs typeface="+mn-cs"/>
            </a:endParaRPr>
          </a:p>
        </p:txBody>
      </p:sp>
      <p:sp>
        <p:nvSpPr>
          <p:cNvPr id="4" name="Slide Number Placeholder 5"/>
          <p:cNvSpPr>
            <a:spLocks noGrp="1"/>
          </p:cNvSpPr>
          <p:nvPr>
            <p:ph type="sldNum" sz="quarter" idx="12"/>
          </p:nvPr>
        </p:nvSpPr>
        <p:spPr/>
        <p:txBody>
          <a:bodyPr/>
          <a:lstStyle>
            <a:lvl1pPr>
              <a:defRPr/>
            </a:lvl1pPr>
          </a:lstStyle>
          <a:p>
            <a:pPr defTabSz="685800">
              <a:defRPr/>
            </a:pPr>
            <a:fld id="{B8F647A1-B9A2-4673-B04F-9A82E1EAF5F1}" type="slidenum">
              <a:rPr lang="en-US" kern="1200" smtClean="0">
                <a:solidFill>
                  <a:prstClr val="black">
                    <a:tint val="75000"/>
                  </a:prstClr>
                </a:solidFill>
                <a:ea typeface="+mn-ea"/>
                <a:cs typeface="+mn-cs"/>
              </a:rPr>
              <a:pPr defTabSz="685800">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66952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3654" y="144066"/>
            <a:ext cx="6122194" cy="1073944"/>
          </a:xfrm>
        </p:spPr>
        <p:txBody>
          <a:bodyPr/>
          <a:lstStyle/>
          <a:p>
            <a:r>
              <a:rPr lang="en-US"/>
              <a:t>Click to edit Master title style</a:t>
            </a:r>
          </a:p>
        </p:txBody>
      </p:sp>
      <p:sp>
        <p:nvSpPr>
          <p:cNvPr id="3" name="Text Placeholder 2"/>
          <p:cNvSpPr>
            <a:spLocks noGrp="1"/>
          </p:cNvSpPr>
          <p:nvPr>
            <p:ph type="body" sz="half" idx="1"/>
          </p:nvPr>
        </p:nvSpPr>
        <p:spPr>
          <a:xfrm>
            <a:off x="684610" y="1428750"/>
            <a:ext cx="2983706"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82616" y="1428750"/>
            <a:ext cx="2984897"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64394" y="4714875"/>
            <a:ext cx="1428750" cy="342900"/>
          </a:xfrm>
          <a:prstGeom prst="rect">
            <a:avLst/>
          </a:prstGeom>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a:xfrm>
            <a:off x="2693194" y="4714875"/>
            <a:ext cx="2171700" cy="34290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5264944" y="4714875"/>
            <a:ext cx="142875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D8662CD-7B4A-492B-9BB8-868CA0580529}" type="slidenum">
              <a:rPr lang="en-US"/>
              <a:pPr>
                <a:defRPr/>
              </a:pPr>
              <a:t>‹#›</a:t>
            </a:fld>
            <a:endParaRPr lang="en-US"/>
          </a:p>
        </p:txBody>
      </p:sp>
    </p:spTree>
    <p:extLst>
      <p:ext uri="{BB962C8B-B14F-4D97-AF65-F5344CB8AC3E}">
        <p14:creationId xmlns:p14="http://schemas.microsoft.com/office/powerpoint/2010/main" val="928822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AOCS_006">
    <p:spTree>
      <p:nvGrpSpPr>
        <p:cNvPr id="1" name=""/>
        <p:cNvGrpSpPr/>
        <p:nvPr/>
      </p:nvGrpSpPr>
      <p:grpSpPr>
        <a:xfrm>
          <a:off x="0" y="0"/>
          <a:ext cx="0" cy="0"/>
          <a:chOff x="0" y="0"/>
          <a:chExt cx="0" cy="0"/>
        </a:xfrm>
      </p:grpSpPr>
      <p:pic>
        <p:nvPicPr>
          <p:cNvPr id="59" name="AOCS_Presentation_Template_BG_006.jpg" descr="AOCS_Presentation_Template_BG_006.jpg"/>
          <p:cNvPicPr>
            <a:picLocks noChangeAspect="1"/>
          </p:cNvPicPr>
          <p:nvPr/>
        </p:nvPicPr>
        <p:blipFill>
          <a:blip r:embed="rId2">
            <a:extLst/>
          </a:blip>
          <a:stretch>
            <a:fillRect/>
          </a:stretch>
        </p:blipFill>
        <p:spPr>
          <a:xfrm>
            <a:off x="0" y="0"/>
            <a:ext cx="6858000" cy="5143500"/>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738252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514350" y="1597887"/>
            <a:ext cx="5829300" cy="1102519"/>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custDataLst>
              <p:tags r:id="rId4"/>
            </p:custDataLst>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custDataLst>
              <p:tags r:id="rId5"/>
            </p:custDataLst>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978845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342554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23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8145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5"/>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5"/>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27065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80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80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4056941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4" name="Footer Placeholder 3"/>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5" name="Slide Number Placeholder 4"/>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772013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372955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6"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Aft>
                <a:spcPct val="0"/>
              </a:spcAft>
              <a:defRPr/>
            </a:pPr>
            <a:fld id="{89EF925D-A207-4041-981C-F399E9DE094A}"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223608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4"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80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4"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4114163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11"/>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52310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262548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95"/>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95"/>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6B89204F-F6B7-48D5-B33E-F076E0C6E862}" type="datetimeFigureOut">
              <a:rPr lang="en-US" kern="1200" smtClean="0">
                <a:solidFill>
                  <a:prstClr val="black">
                    <a:tint val="75000"/>
                  </a:prstClr>
                </a:solidFill>
                <a:latin typeface="Arial" charset="0"/>
                <a:ea typeface="+mn-ea"/>
                <a:cs typeface="+mn-cs"/>
              </a:rPr>
              <a:pPr defTabSz="685800" fontAlgn="base">
                <a:spcBef>
                  <a:spcPct val="0"/>
                </a:spcBef>
                <a:spcAft>
                  <a:spcPct val="0"/>
                </a:spcAft>
              </a:pPr>
              <a:t>4/30/2018</a:t>
            </a:fld>
            <a:endParaRPr lang="en-US" kern="120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US" kern="120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F2EBC545-A5D5-4D9E-B136-A52AC5BADA43}" type="slidenum">
              <a:rPr lang="en-US" kern="1200" smtClean="0">
                <a:solidFill>
                  <a:prstClr val="black">
                    <a:tint val="75000"/>
                  </a:prstClr>
                </a:solidFill>
                <a:latin typeface="Arial" charset="0"/>
                <a:ea typeface="+mn-ea"/>
                <a:cs typeface="+mn-cs"/>
              </a:rPr>
              <a:pPr defTabSz="685800" fontAlgn="base">
                <a:spcBef>
                  <a:spcPct val="0"/>
                </a:spcBef>
                <a:spcAft>
                  <a:spcPct val="0"/>
                </a:spcAft>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999887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_NCBDD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23" b="15491"/>
          <a:stretch/>
        </p:blipFill>
        <p:spPr>
          <a:xfrm>
            <a:off x="-10695" y="1"/>
            <a:ext cx="6874042" cy="738084"/>
          </a:xfrm>
          <a:prstGeom prst="rect">
            <a:avLst/>
          </a:prstGeom>
        </p:spPr>
      </p:pic>
      <p:sp>
        <p:nvSpPr>
          <p:cNvPr id="7" name="Title 1"/>
          <p:cNvSpPr>
            <a:spLocks noGrp="1"/>
          </p:cNvSpPr>
          <p:nvPr>
            <p:ph type="title"/>
          </p:nvPr>
        </p:nvSpPr>
        <p:spPr>
          <a:xfrm>
            <a:off x="342900" y="1039554"/>
            <a:ext cx="6172200" cy="866834"/>
          </a:xfrm>
          <a:prstGeom prst="rect">
            <a:avLst/>
          </a:prstGeom>
        </p:spPr>
        <p:txBody>
          <a:bodyPr/>
          <a:lstStyle>
            <a:lvl1pPr algn="l">
              <a:lnSpc>
                <a:spcPts val="1688"/>
              </a:lnSpc>
              <a:defRPr sz="1575" b="1" baseline="0">
                <a:solidFill>
                  <a:srgbClr val="76AE99"/>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125" b="1" baseline="0">
                <a:solidFill>
                  <a:srgbClr val="76AE99"/>
                </a:solidFill>
                <a:effectLst/>
                <a:latin typeface="Calibri"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125"/>
              </a:lnSpc>
              <a:buNone/>
              <a:defRPr sz="1013"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2901" y="74112"/>
            <a:ext cx="4800600"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EEECE1"/>
                </a:solidFill>
                <a:effectLst/>
                <a:uLnTx/>
                <a:uFillTx/>
                <a:latin typeface="Calibri" panose="020F0502020204030204" pitchFamily="34" charset="0"/>
                <a:ea typeface="+mn-ea"/>
                <a:cs typeface="+mn-cs"/>
              </a:rPr>
              <a:t>National Center on Birth Defects and Developmental Disabilities</a:t>
            </a:r>
          </a:p>
        </p:txBody>
      </p:sp>
    </p:spTree>
    <p:extLst>
      <p:ext uri="{BB962C8B-B14F-4D97-AF65-F5344CB8AC3E}">
        <p14:creationId xmlns:p14="http://schemas.microsoft.com/office/powerpoint/2010/main" val="53484681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2250"/>
              </a:lnSpc>
              <a:defRPr sz="2100" b="1" baseline="0">
                <a:solidFill>
                  <a:srgbClr val="76AE99"/>
                </a:solidFill>
                <a:effectLst/>
                <a:latin typeface="Calibri" pitchFamily="34" charset="0"/>
              </a:defRPr>
            </a:lvl1pPr>
          </a:lstStyle>
          <a:p>
            <a:r>
              <a:rPr lang="en-US" dirty="0"/>
              <a:t>Bottom band: NCBDDD</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8134"/>
          <a:stretch/>
        </p:blipFill>
        <p:spPr>
          <a:xfrm>
            <a:off x="0" y="5016015"/>
            <a:ext cx="6858000" cy="127486"/>
          </a:xfrm>
          <a:prstGeom prst="rect">
            <a:avLst/>
          </a:prstGeom>
        </p:spPr>
      </p:pic>
      <p:sp>
        <p:nvSpPr>
          <p:cNvPr id="6" name="Text Placeholder 7"/>
          <p:cNvSpPr>
            <a:spLocks noGrp="1"/>
          </p:cNvSpPr>
          <p:nvPr>
            <p:ph type="body" sz="quarter" idx="10"/>
          </p:nvPr>
        </p:nvSpPr>
        <p:spPr>
          <a:xfrm>
            <a:off x="342900" y="1158875"/>
            <a:ext cx="6172200" cy="3341688"/>
          </a:xfrm>
          <a:prstGeom prst="rect">
            <a:avLst/>
          </a:prstGeom>
        </p:spPr>
        <p:txBody>
          <a:bodyPr/>
          <a:lstStyle>
            <a:lvl1pPr marL="257169" indent="-257169">
              <a:buClr>
                <a:srgbClr val="618E7C"/>
              </a:buClr>
              <a:buFont typeface="Wingdings" panose="05000000000000000000" pitchFamily="2" charset="2"/>
              <a:buChar char="§"/>
              <a:defRPr sz="1500">
                <a:solidFill>
                  <a:schemeClr val="accent4">
                    <a:lumMod val="75000"/>
                  </a:schemeClr>
                </a:solidFill>
              </a:defRPr>
            </a:lvl1pPr>
            <a:lvl2pPr>
              <a:buClr>
                <a:srgbClr val="B45340"/>
              </a:buClr>
              <a:defRPr sz="1500">
                <a:solidFill>
                  <a:schemeClr val="accent4">
                    <a:lumMod val="75000"/>
                  </a:schemeClr>
                </a:solidFill>
              </a:defRPr>
            </a:lvl2pPr>
            <a:lvl3pPr>
              <a:buClr>
                <a:srgbClr val="5A4099"/>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495504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467" y="4251557"/>
            <a:ext cx="6858000" cy="883169"/>
          </a:xfrm>
          <a:prstGeom prst="rect">
            <a:avLst/>
          </a:prstGeom>
        </p:spPr>
      </p:pic>
      <p:sp>
        <p:nvSpPr>
          <p:cNvPr id="3" name="TextBox 2"/>
          <p:cNvSpPr txBox="1"/>
          <p:nvPr userDrawn="1"/>
        </p:nvSpPr>
        <p:spPr>
          <a:xfrm>
            <a:off x="95416" y="2746827"/>
            <a:ext cx="4979506" cy="10618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For more information, contact CDC</a:t>
            </a:r>
            <a:b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1-800-CDC-INFO (232-4636)</a:t>
            </a:r>
            <a:b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TTY:  1-888-232-6348    www.cdc.gov</a:t>
            </a:r>
            <a:b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b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b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br>
            <a:r>
              <a:rPr kumimoji="0" lang="en-US" sz="900" b="0" i="0" u="none" strike="noStrike" kern="1200" cap="none" spc="0" normalizeH="0" baseline="0" noProof="0" dirty="0">
                <a:ln>
                  <a:noFill/>
                </a:ln>
                <a:solidFill>
                  <a:srgbClr val="695E4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4"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2250"/>
              </a:lnSpc>
              <a:defRPr sz="2100" b="1" baseline="0">
                <a:solidFill>
                  <a:srgbClr val="005DAA"/>
                </a:solidFill>
                <a:effectLst/>
                <a:latin typeface="Calibri" pitchFamily="34" charset="0"/>
              </a:defRPr>
            </a:lvl1pPr>
          </a:lstStyle>
          <a:p>
            <a:r>
              <a:rPr lang="en-US" dirty="0"/>
              <a:t>Bottom band: OD</a:t>
            </a:r>
          </a:p>
        </p:txBody>
      </p:sp>
    </p:spTree>
    <p:extLst>
      <p:ext uri="{BB962C8B-B14F-4D97-AF65-F5344CB8AC3E}">
        <p14:creationId xmlns:p14="http://schemas.microsoft.com/office/powerpoint/2010/main" val="36281519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8"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fontAlgn="base">
              <a:spcAft>
                <a:spcPct val="0"/>
              </a:spcAft>
              <a:defRPr/>
            </a:pPr>
            <a:fld id="{D583B6A4-EE72-40BE-938E-C42230E29904}"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418043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4"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fontAlgn="base">
              <a:spcAft>
                <a:spcPct val="0"/>
              </a:spcAft>
              <a:defRPr/>
            </a:pPr>
            <a:fld id="{62624CB2-D3F9-46E5-86FC-F8FBEFDE53BD}"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42257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3"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fontAlgn="base">
              <a:spcAft>
                <a:spcPct val="0"/>
              </a:spcAft>
              <a:defRPr/>
            </a:pPr>
            <a:fld id="{02F97A1C-9D7F-4F73-B8EB-C5CF4BA30F0D}"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50280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6"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Aft>
                <a:spcPct val="0"/>
              </a:spcAft>
              <a:defRPr/>
            </a:pPr>
            <a:fld id="{63CEC5D5-A4EB-4B06-83FE-497CF8F012FE}"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227956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6" name="Footer Placeholder 4"/>
          <p:cNvSpPr>
            <a:spLocks noGrp="1"/>
          </p:cNvSpPr>
          <p:nvPr>
            <p:ph type="ftr" sz="quarter" idx="11"/>
          </p:nvPr>
        </p:nvSpPr>
        <p:spPr/>
        <p:txBody>
          <a:bodyPr/>
          <a:lstStyle>
            <a:lvl1pPr>
              <a:defRPr/>
            </a:lvl1pPr>
          </a:lstStyle>
          <a:p>
            <a:pPr defTabSz="685800" fontAlgn="base">
              <a:spcAft>
                <a:spcPct val="0"/>
              </a:spcAft>
              <a:defRPr/>
            </a:pPr>
            <a:endParaRPr lang="en-US" b="1" kern="1200"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fontAlgn="base">
              <a:spcAft>
                <a:spcPct val="0"/>
              </a:spcAft>
              <a:defRPr/>
            </a:pPr>
            <a:fld id="{3D68BE52-D7B0-4C54-AB37-BA995566D460}"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36530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1.xml"/><Relationship Id="rId2" Type="http://schemas.openxmlformats.org/officeDocument/2006/relationships/slideLayout" Target="../slideLayouts/slideLayout24.xml"/><Relationship Id="rId16" Type="http://schemas.openxmlformats.org/officeDocument/2006/relationships/tags" Target="../tags/tag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tags" Target="../tags/tag4.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11.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ags" Target="../tags/tag10.xml"/><Relationship Id="rId2" Type="http://schemas.openxmlformats.org/officeDocument/2006/relationships/slideLayout" Target="../slideLayouts/slideLayout34.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19" Type="http://schemas.openxmlformats.org/officeDocument/2006/relationships/tags" Target="../tags/tag1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42900" y="205979"/>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342900" y="1200151"/>
            <a:ext cx="6172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wrap="square" lIns="91440" tIns="45720" rIns="91440" bIns="45720" numCol="1" anchor="ctr" anchorCtr="0" compatLnSpc="1">
            <a:prstTxWarp prst="textNoShape">
              <a:avLst/>
            </a:prstTxWarp>
          </a:bodyPr>
          <a:lstStyle>
            <a:lvl1pPr algn="l" eaLnBrk="1" hangingPunct="1">
              <a:spcBef>
                <a:spcPts val="431"/>
              </a:spcBef>
              <a:defRPr sz="900">
                <a:solidFill>
                  <a:srgbClr val="898989"/>
                </a:solidFill>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eaLnBrk="1" hangingPunct="1">
              <a:spcBef>
                <a:spcPts val="431"/>
              </a:spcBef>
              <a:defRPr sz="900">
                <a:solidFill>
                  <a:schemeClr val="tx1">
                    <a:tint val="75000"/>
                  </a:schemeClr>
                </a:solidFill>
                <a:latin typeface="Century Gothic" charset="0"/>
                <a:ea typeface="ヒラギノ明朝 ProN W6" charset="0"/>
                <a:cs typeface="ヒラギノ明朝 ProN W6" charset="0"/>
                <a:sym typeface="Century Gothic" charset="0"/>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ts val="431"/>
              </a:spcBef>
              <a:defRPr sz="900">
                <a:solidFill>
                  <a:srgbClr val="898989"/>
                </a:solidFill>
              </a:defRPr>
            </a:lvl1pPr>
          </a:lstStyle>
          <a:p>
            <a:pPr defTabSz="685800" fontAlgn="base">
              <a:spcAft>
                <a:spcPct val="0"/>
              </a:spcAft>
              <a:defRPr/>
            </a:pPr>
            <a:fld id="{10029F77-8184-4226-918E-7FB14F908123}"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3884293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342900" rtl="0" eaLnBrk="0" fontAlgn="base" hangingPunct="0">
        <a:spcBef>
          <a:spcPct val="0"/>
        </a:spcBef>
        <a:spcAft>
          <a:spcPct val="0"/>
        </a:spcAft>
        <a:defRPr sz="3300" b="1" kern="1200">
          <a:solidFill>
            <a:srgbClr val="660066"/>
          </a:solidFill>
          <a:latin typeface="Century Gothic"/>
          <a:ea typeface="MS PGothic" pitchFamily="34" charset="-128"/>
          <a:cs typeface="Century Gothic"/>
        </a:defRPr>
      </a:lvl1pPr>
      <a:lvl2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2pPr>
      <a:lvl3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3pPr>
      <a:lvl4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4pPr>
      <a:lvl5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5pPr>
      <a:lvl6pPr marL="342900" algn="ctr" defTabSz="342900" rtl="0" fontAlgn="base">
        <a:spcBef>
          <a:spcPct val="0"/>
        </a:spcBef>
        <a:spcAft>
          <a:spcPct val="0"/>
        </a:spcAft>
        <a:defRPr sz="3300" b="1">
          <a:solidFill>
            <a:srgbClr val="660066"/>
          </a:solidFill>
          <a:latin typeface="Century Gothic" charset="0"/>
          <a:ea typeface="ＭＳ Ｐゴシック" charset="0"/>
        </a:defRPr>
      </a:lvl6pPr>
      <a:lvl7pPr marL="685800" algn="ctr" defTabSz="342900" rtl="0" fontAlgn="base">
        <a:spcBef>
          <a:spcPct val="0"/>
        </a:spcBef>
        <a:spcAft>
          <a:spcPct val="0"/>
        </a:spcAft>
        <a:defRPr sz="3300" b="1">
          <a:solidFill>
            <a:srgbClr val="660066"/>
          </a:solidFill>
          <a:latin typeface="Century Gothic" charset="0"/>
          <a:ea typeface="ＭＳ Ｐゴシック" charset="0"/>
        </a:defRPr>
      </a:lvl7pPr>
      <a:lvl8pPr marL="1028700" algn="ctr" defTabSz="342900" rtl="0" fontAlgn="base">
        <a:spcBef>
          <a:spcPct val="0"/>
        </a:spcBef>
        <a:spcAft>
          <a:spcPct val="0"/>
        </a:spcAft>
        <a:defRPr sz="3300" b="1">
          <a:solidFill>
            <a:srgbClr val="660066"/>
          </a:solidFill>
          <a:latin typeface="Century Gothic" charset="0"/>
          <a:ea typeface="ＭＳ Ｐゴシック" charset="0"/>
        </a:defRPr>
      </a:lvl8pPr>
      <a:lvl9pPr marL="1371600" algn="ctr" defTabSz="342900" rtl="0" fontAlgn="base">
        <a:spcBef>
          <a:spcPct val="0"/>
        </a:spcBef>
        <a:spcAft>
          <a:spcPct val="0"/>
        </a:spcAft>
        <a:defRPr sz="3300" b="1">
          <a:solidFill>
            <a:srgbClr val="660066"/>
          </a:solidFill>
          <a:latin typeface="Century Gothic"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a:ea typeface="MS PGothic" pitchFamily="34" charset="-128"/>
          <a:cs typeface="Century Gothic"/>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Century Gothic"/>
          <a:ea typeface="MS PGothic" pitchFamily="34" charset="-128"/>
          <a:cs typeface="Century Gothic"/>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Century Gothic"/>
          <a:ea typeface="MS PGothic" pitchFamily="34" charset="-128"/>
          <a:cs typeface="Century Gothic"/>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Century Gothic"/>
          <a:ea typeface="MS PGothic" pitchFamily="34" charset="-128"/>
          <a:cs typeface="Century Gothic"/>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Century Gothic"/>
          <a:ea typeface="MS PGothic" pitchFamily="34" charset="-128"/>
          <a:cs typeface="Century Gothic"/>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42900" y="205979"/>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342900" y="1200151"/>
            <a:ext cx="6172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wrap="square" lIns="91440" tIns="45720" rIns="91440" bIns="45720" numCol="1" anchor="ctr" anchorCtr="0" compatLnSpc="1">
            <a:prstTxWarp prst="textNoShape">
              <a:avLst/>
            </a:prstTxWarp>
          </a:bodyPr>
          <a:lstStyle>
            <a:lvl1pPr algn="l" eaLnBrk="1" hangingPunct="1">
              <a:spcBef>
                <a:spcPts val="431"/>
              </a:spcBef>
              <a:defRPr sz="900">
                <a:solidFill>
                  <a:srgbClr val="898989"/>
                </a:solidFill>
              </a:defRPr>
            </a:lvl1pPr>
          </a:lstStyle>
          <a:p>
            <a:pPr defTabSz="685800" fontAlgn="base">
              <a:spcAft>
                <a:spcPct val="0"/>
              </a:spcAft>
              <a:defRPr/>
            </a:pPr>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eaLnBrk="1" hangingPunct="1">
              <a:spcBef>
                <a:spcPts val="431"/>
              </a:spcBef>
              <a:defRPr sz="900">
                <a:solidFill>
                  <a:schemeClr val="tx1">
                    <a:tint val="75000"/>
                  </a:schemeClr>
                </a:solidFill>
                <a:latin typeface="Century Gothic" charset="0"/>
                <a:ea typeface="ヒラギノ明朝 ProN W6" charset="0"/>
                <a:cs typeface="ヒラギノ明朝 ProN W6" charset="0"/>
                <a:sym typeface="Century Gothic" charset="0"/>
              </a:defRPr>
            </a:lvl1pPr>
          </a:lstStyle>
          <a:p>
            <a:pPr defTabSz="685800" fontAlgn="base">
              <a:spcAft>
                <a:spcPct val="0"/>
              </a:spcAft>
              <a:defRPr/>
            </a:pPr>
            <a:endParaRPr lang="en-US" b="1" kern="1200" dirty="0">
              <a:solidFill>
                <a:prstClr val="black">
                  <a:tint val="75000"/>
                </a:prstClr>
              </a:solidFill>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ts val="431"/>
              </a:spcBef>
              <a:defRPr sz="900" smtClean="0">
                <a:solidFill>
                  <a:srgbClr val="898989"/>
                </a:solidFill>
              </a:defRPr>
            </a:lvl1pPr>
          </a:lstStyle>
          <a:p>
            <a:pPr defTabSz="685800" fontAlgn="base">
              <a:spcAft>
                <a:spcPct val="0"/>
              </a:spcAft>
              <a:defRPr/>
            </a:pPr>
            <a:fld id="{624B3D21-1155-4D24-B920-EC88FAFCB7AA}" type="slidenum">
              <a:rPr lang="en-US" altLang="en-US" b="1" kern="1200" smtClean="0">
                <a:latin typeface="Century Gothic" panose="020B0502020202020204" pitchFamily="34" charset="0"/>
                <a:ea typeface="ヒラギノ明朝 ProN W6" charset="-128"/>
                <a:cs typeface="+mn-cs"/>
                <a:sym typeface="Century Gothic" panose="020B0502020202020204" pitchFamily="34" charset="0"/>
              </a:rPr>
              <a:pPr defTabSz="685800" fontAlgn="base">
                <a:spcAft>
                  <a:spcPct val="0"/>
                </a:spcAft>
                <a:defRPr/>
              </a:pPr>
              <a:t>‹#›</a:t>
            </a:fld>
            <a:endParaRPr lang="en-US" altLang="en-US" b="1" kern="1200" dirty="0">
              <a:latin typeface="Century Gothic" panose="020B0502020202020204" pitchFamily="34" charset="0"/>
              <a:ea typeface="ヒラギノ明朝 ProN W6" charset="-128"/>
              <a:cs typeface="+mn-cs"/>
              <a:sym typeface="Century Gothic" panose="020B0502020202020204" pitchFamily="34" charset="0"/>
            </a:endParaRPr>
          </a:p>
        </p:txBody>
      </p:sp>
    </p:spTree>
    <p:extLst>
      <p:ext uri="{BB962C8B-B14F-4D97-AF65-F5344CB8AC3E}">
        <p14:creationId xmlns:p14="http://schemas.microsoft.com/office/powerpoint/2010/main" val="17197440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342900" rtl="0" eaLnBrk="0" fontAlgn="base" hangingPunct="0">
        <a:spcBef>
          <a:spcPct val="0"/>
        </a:spcBef>
        <a:spcAft>
          <a:spcPct val="0"/>
        </a:spcAft>
        <a:defRPr sz="3300" b="1" kern="1200">
          <a:solidFill>
            <a:srgbClr val="660066"/>
          </a:solidFill>
          <a:latin typeface="Century Gothic"/>
          <a:ea typeface="MS PGothic" pitchFamily="34" charset="-128"/>
          <a:cs typeface="Century Gothic"/>
        </a:defRPr>
      </a:lvl1pPr>
      <a:lvl2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2pPr>
      <a:lvl3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3pPr>
      <a:lvl4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4pPr>
      <a:lvl5pPr algn="ctr" defTabSz="342900" rtl="0" eaLnBrk="0" fontAlgn="base" hangingPunct="0">
        <a:spcBef>
          <a:spcPct val="0"/>
        </a:spcBef>
        <a:spcAft>
          <a:spcPct val="0"/>
        </a:spcAft>
        <a:defRPr sz="3300" b="1">
          <a:solidFill>
            <a:srgbClr val="660066"/>
          </a:solidFill>
          <a:latin typeface="Century Gothic" charset="0"/>
          <a:ea typeface="MS PGothic" pitchFamily="34" charset="-128"/>
          <a:cs typeface="Century Gothic" pitchFamily="34" charset="0"/>
        </a:defRPr>
      </a:lvl5pPr>
      <a:lvl6pPr marL="342900" algn="ctr" defTabSz="342900" rtl="0" fontAlgn="base">
        <a:spcBef>
          <a:spcPct val="0"/>
        </a:spcBef>
        <a:spcAft>
          <a:spcPct val="0"/>
        </a:spcAft>
        <a:defRPr sz="3300" b="1">
          <a:solidFill>
            <a:srgbClr val="660066"/>
          </a:solidFill>
          <a:latin typeface="Century Gothic" charset="0"/>
          <a:ea typeface="ＭＳ Ｐゴシック" charset="0"/>
        </a:defRPr>
      </a:lvl6pPr>
      <a:lvl7pPr marL="685800" algn="ctr" defTabSz="342900" rtl="0" fontAlgn="base">
        <a:spcBef>
          <a:spcPct val="0"/>
        </a:spcBef>
        <a:spcAft>
          <a:spcPct val="0"/>
        </a:spcAft>
        <a:defRPr sz="3300" b="1">
          <a:solidFill>
            <a:srgbClr val="660066"/>
          </a:solidFill>
          <a:latin typeface="Century Gothic" charset="0"/>
          <a:ea typeface="ＭＳ Ｐゴシック" charset="0"/>
        </a:defRPr>
      </a:lvl7pPr>
      <a:lvl8pPr marL="1028700" algn="ctr" defTabSz="342900" rtl="0" fontAlgn="base">
        <a:spcBef>
          <a:spcPct val="0"/>
        </a:spcBef>
        <a:spcAft>
          <a:spcPct val="0"/>
        </a:spcAft>
        <a:defRPr sz="3300" b="1">
          <a:solidFill>
            <a:srgbClr val="660066"/>
          </a:solidFill>
          <a:latin typeface="Century Gothic" charset="0"/>
          <a:ea typeface="ＭＳ Ｐゴシック" charset="0"/>
        </a:defRPr>
      </a:lvl8pPr>
      <a:lvl9pPr marL="1371600" algn="ctr" defTabSz="342900" rtl="0" fontAlgn="base">
        <a:spcBef>
          <a:spcPct val="0"/>
        </a:spcBef>
        <a:spcAft>
          <a:spcPct val="0"/>
        </a:spcAft>
        <a:defRPr sz="3300" b="1">
          <a:solidFill>
            <a:srgbClr val="660066"/>
          </a:solidFill>
          <a:latin typeface="Century Gothic"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Century Gothic"/>
          <a:ea typeface="MS PGothic" pitchFamily="34" charset="-128"/>
          <a:cs typeface="Century Gothic"/>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Century Gothic"/>
          <a:ea typeface="MS PGothic" pitchFamily="34" charset="-128"/>
          <a:cs typeface="Century Gothic"/>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Century Gothic"/>
          <a:ea typeface="MS PGothic" pitchFamily="34" charset="-128"/>
          <a:cs typeface="Century Gothic"/>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Century Gothic"/>
          <a:ea typeface="MS PGothic" pitchFamily="34" charset="-128"/>
          <a:cs typeface="Century Gothic"/>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Century Gothic"/>
          <a:ea typeface="MS PGothic" pitchFamily="34" charset="-128"/>
          <a:cs typeface="Century Gothic"/>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2"/>
            </p:custDataLst>
          </p:nvPr>
        </p:nvSpPr>
        <p:spPr bwMode="auto">
          <a:xfrm>
            <a:off x="342900" y="205979"/>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custDataLst>
              <p:tags r:id="rId13"/>
            </p:custDataLst>
          </p:nvPr>
        </p:nvSpPr>
        <p:spPr bwMode="auto">
          <a:xfrm>
            <a:off x="342900" y="1200155"/>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4"/>
            </p:custDataLst>
          </p:nvPr>
        </p:nvSpPr>
        <p:spPr>
          <a:xfrm>
            <a:off x="342900" y="4767270"/>
            <a:ext cx="16002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defTabSz="685800">
              <a:defRPr/>
            </a:pPr>
            <a:fld id="{6949DE2B-0B5C-45BB-BCD0-1BEF260EE95A}" type="datetimeFigureOut">
              <a:rPr lang="en-US" kern="1200" smtClean="0">
                <a:solidFill>
                  <a:prstClr val="black">
                    <a:tint val="75000"/>
                  </a:prstClr>
                </a:solidFill>
                <a:ea typeface="+mn-ea"/>
                <a:cs typeface="+mn-cs"/>
              </a:rPr>
              <a:pPr defTabSz="685800">
                <a:defRPr/>
              </a:pPr>
              <a:t>4/30/2018</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custDataLst>
              <p:tags r:id="rId15"/>
            </p:custDataLst>
          </p:nvPr>
        </p:nvSpPr>
        <p:spPr>
          <a:xfrm>
            <a:off x="2343150" y="4767270"/>
            <a:ext cx="21717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defTabSz="685800">
              <a:defRPr/>
            </a:pPr>
            <a:endParaRPr lang="en-US" kern="1200">
              <a:solidFill>
                <a:prstClr val="black">
                  <a:tint val="75000"/>
                </a:prstClr>
              </a:solidFill>
              <a:ea typeface="+mn-ea"/>
              <a:cs typeface="+mn-cs"/>
            </a:endParaRPr>
          </a:p>
        </p:txBody>
      </p:sp>
      <p:sp>
        <p:nvSpPr>
          <p:cNvPr id="6" name="Slide Number Placeholder 5"/>
          <p:cNvSpPr>
            <a:spLocks noGrp="1"/>
          </p:cNvSpPr>
          <p:nvPr>
            <p:ph type="sldNum" sz="quarter" idx="4"/>
            <p:custDataLst>
              <p:tags r:id="rId16"/>
            </p:custDataLst>
          </p:nvPr>
        </p:nvSpPr>
        <p:spPr>
          <a:xfrm>
            <a:off x="4914900" y="4767270"/>
            <a:ext cx="1600200" cy="273844"/>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defTabSz="685800">
              <a:defRPr/>
            </a:pPr>
            <a:fld id="{EF44084A-1141-45F5-A77D-8FA842A7454B}" type="slidenum">
              <a:rPr lang="en-US" kern="1200" smtClean="0">
                <a:solidFill>
                  <a:prstClr val="black">
                    <a:tint val="75000"/>
                  </a:prstClr>
                </a:solidFill>
                <a:ea typeface="+mn-ea"/>
                <a:cs typeface="+mn-cs"/>
              </a:rPr>
              <a:pPr defTabSz="685800">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8028792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33" r:id="rId9"/>
    <p:sldLayoutId id="2147483734" r:id="rId10"/>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7"/>
            </p:custDataLst>
          </p:nvPr>
        </p:nvSpPr>
        <p:spPr>
          <a:xfrm>
            <a:off x="342900" y="1200155"/>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8"/>
            </p:custDataLst>
          </p:nvPr>
        </p:nvSpPr>
        <p:spPr>
          <a:xfrm>
            <a:off x="342900" y="476732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B89204F-F6B7-48D5-B33E-F076E0C6E862}" type="datetimeFigureOut">
              <a:rPr lang="en-US" kern="1200" smtClean="0">
                <a:solidFill>
                  <a:prstClr val="black">
                    <a:tint val="75000"/>
                  </a:prstClr>
                </a:solidFill>
                <a:latin typeface="Calibri"/>
                <a:ea typeface="+mn-ea"/>
                <a:cs typeface="+mn-cs"/>
              </a:rPr>
              <a:pPr defTabSz="685800"/>
              <a:t>4/30/2018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custDataLst>
              <p:tags r:id="rId19"/>
            </p:custDataLst>
          </p:nvPr>
        </p:nvSpPr>
        <p:spPr>
          <a:xfrm>
            <a:off x="2343150" y="476732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custDataLst>
              <p:tags r:id="rId20"/>
            </p:custDataLst>
          </p:nvPr>
        </p:nvSpPr>
        <p:spPr>
          <a:xfrm>
            <a:off x="4914900" y="4767324"/>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2EBC545-A5D5-4D9E-B136-A52AC5BADA43}" type="slidenum">
              <a:rPr lang="en-US" kern="1200" smtClean="0">
                <a:solidFill>
                  <a:prstClr val="black">
                    <a:tint val="75000"/>
                  </a:prstClr>
                </a:solidFill>
                <a:latin typeface="Calibri"/>
                <a:ea typeface="+mn-ea"/>
                <a:cs typeface="+mn-cs"/>
              </a:rPr>
              <a:pPr defTabSz="68580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989920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http://www.aucd.org/" TargetMode="External"/><Relationship Id="rId5" Type="http://schemas.openxmlformats.org/officeDocument/2006/relationships/image" Target="../media/image6.tif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31.xml"/><Relationship Id="rId6" Type="http://schemas.openxmlformats.org/officeDocument/2006/relationships/hyperlink" Target="https://dhds.cdc.gov/" TargetMode="External"/><Relationship Id="rId5" Type="http://schemas.openxmlformats.org/officeDocument/2006/relationships/image" Target="../media/image17.jpeg"/><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9.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tiff"/><Relationship Id="rId5" Type="http://schemas.openxmlformats.org/officeDocument/2006/relationships/hyperlink" Target="http://www.disabilityinpublichealth.org/" TargetMode="Externa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0.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tiff"/><Relationship Id="rId5" Type="http://schemas.openxmlformats.org/officeDocument/2006/relationships/hyperlink" Target="http://www.disabilityinpublichealth.org/" TargetMode="Externa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hyperlink" Target="http://www.phetoolkit.org/"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hyperlink" Target="http://www.phetoolkit.org/" TargetMode="Externa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2.xml"/><Relationship Id="rId16" Type="http://schemas.openxmlformats.org/officeDocument/2006/relationships/diagramLayout" Target="../diagrams/layout3.xml"/><Relationship Id="rId1" Type="http://schemas.openxmlformats.org/officeDocument/2006/relationships/slideLayout" Target="../slideLayouts/slideLayout3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21.png"/><Relationship Id="rId9" Type="http://schemas.microsoft.com/office/2007/relationships/diagramDrawing" Target="../diagrams/drawing1.xml"/><Relationship Id="rId14"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34.xml"/><Relationship Id="rId5" Type="http://schemas.openxmlformats.org/officeDocument/2006/relationships/hyperlink" Target="http://www.aucd.org/nirs/search/search.cfm" TargetMode="External"/><Relationship Id="rId4" Type="http://schemas.openxmlformats.org/officeDocument/2006/relationships/hyperlink" Target="http://www.aucd.org/"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6.tiff"/><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6.jpeg"/><Relationship Id="rId5" Type="http://schemas.openxmlformats.org/officeDocument/2006/relationships/image" Target="../media/image6.tiff"/><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5.xml"/><Relationship Id="rId7" Type="http://schemas.openxmlformats.org/officeDocument/2006/relationships/image" Target="../media/image28.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7.png"/><Relationship Id="rId5" Type="http://schemas.openxmlformats.org/officeDocument/2006/relationships/image" Target="../media/image6.tiff"/><Relationship Id="rId4" Type="http://schemas.openxmlformats.org/officeDocument/2006/relationships/notesSlide" Target="../notesSlides/notesSlide15.xml"/><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6.tif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bing.com/images/search?q=kung+fu+panda+and+scroll&amp;view=detailv2&amp;&amp;id=540392AD8D7FC0694E735FF32ACA079B125547CF&amp;selectedIndex=2&amp;ccid=oGCF1f8%2b&amp;simid=608025601934035731&amp;thid=OIP.Ma06085d5ff3ed945558427f61d9b1284o0" TargetMode="External"/><Relationship Id="rId3" Type="http://schemas.openxmlformats.org/officeDocument/2006/relationships/slideLayout" Target="../slideLayouts/slideLayout25.xml"/><Relationship Id="rId7" Type="http://schemas.openxmlformats.org/officeDocument/2006/relationships/image" Target="../media/image31.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s://www.bing.com/images/search?q=kung+fu+panda+and+scroll&amp;view=detailv2&amp;&amp;id=F21F35297DDDEBDE64F746AA2F97A391FEB3A2DF&amp;selectedIndex=0&amp;ccid=cn%2bN6QJ5&amp;simid=608032173234325266&amp;thid=OIP.M727f8de90279bcfb411c0e4dedf424a8H0" TargetMode="External"/><Relationship Id="rId11" Type="http://schemas.openxmlformats.org/officeDocument/2006/relationships/image" Target="../media/image33.jpeg"/><Relationship Id="rId5" Type="http://schemas.openxmlformats.org/officeDocument/2006/relationships/image" Target="../media/image6.tiff"/><Relationship Id="rId10" Type="http://schemas.openxmlformats.org/officeDocument/2006/relationships/hyperlink" Target="https://www.bing.com/images/search?q=kung+fu+panda+and+scroll&amp;view=detailv2&amp;&amp;id=F13CA308F148CC1CFE5EEC620B55FAD639C0DD26&amp;selectedIndex=3&amp;ccid=lxxKsRVW&amp;simid=608034372253583028&amp;thid=OIP.M971c4ab11556dc5c02afc5d43ff1ff27H0" TargetMode="External"/><Relationship Id="rId4" Type="http://schemas.openxmlformats.org/officeDocument/2006/relationships/notesSlide" Target="../notesSlides/notesSlide16.xml"/><Relationship Id="rId9"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hyperlink" Target="http://hunterdsg.deviantart.com/art/ninja-207335084" TargetMode="External"/><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6.tiff"/><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6.jpg"/><Relationship Id="rId5" Type="http://schemas.openxmlformats.org/officeDocument/2006/relationships/image" Target="../media/image6.tiff"/><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8" Type="http://schemas.openxmlformats.org/officeDocument/2006/relationships/hyperlink" Target="http://www.cdc.gov/sixeithteen" TargetMode="External"/><Relationship Id="rId3" Type="http://schemas.openxmlformats.org/officeDocument/2006/relationships/slideLayout" Target="../slideLayouts/slideLayout25.xml"/><Relationship Id="rId7" Type="http://schemas.openxmlformats.org/officeDocument/2006/relationships/image" Target="../media/image18.jp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dhds.cdc.gov/" TargetMode="External"/><Relationship Id="rId5" Type="http://schemas.openxmlformats.org/officeDocument/2006/relationships/image" Target="../media/image17.jpeg"/><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36205" y="1014956"/>
            <a:ext cx="6172200" cy="514350"/>
          </a:xfrm>
        </p:spPr>
        <p:txBody>
          <a:bodyPr rtlCol="0"/>
          <a:lstStyle/>
          <a:p>
            <a:pPr algn="ctr" eaLnBrk="1" fontAlgn="auto" hangingPunct="1">
              <a:spcAft>
                <a:spcPts val="0"/>
              </a:spcAft>
              <a:defRPr/>
            </a:pPr>
            <a:br>
              <a:rPr lang="en-US" sz="2100" b="1" dirty="0">
                <a:solidFill>
                  <a:schemeClr val="tx2"/>
                </a:solidFill>
              </a:rPr>
            </a:br>
            <a:r>
              <a:rPr lang="en-US" sz="2100" b="1" dirty="0">
                <a:solidFill>
                  <a:schemeClr val="tx2"/>
                </a:solidFill>
              </a:rPr>
              <a:t>Improving the Health and Well-Being of People with Disabilities, Plus Older Adults and Veterans too!</a:t>
            </a:r>
            <a:br>
              <a:rPr lang="en-US" sz="2100" b="1" dirty="0">
                <a:solidFill>
                  <a:schemeClr val="tx2"/>
                </a:solidFill>
              </a:rPr>
            </a:br>
            <a:r>
              <a:rPr lang="en-US" sz="1800" b="1" dirty="0">
                <a:solidFill>
                  <a:schemeClr val="tx2"/>
                </a:solidFill>
              </a:rPr>
              <a:t>May 2018</a:t>
            </a:r>
            <a:endParaRPr sz="2100"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1842" y="3714750"/>
            <a:ext cx="2570050" cy="917271"/>
          </a:xfrm>
          <a:prstGeom prst="rect">
            <a:avLst/>
          </a:prstGeom>
        </p:spPr>
      </p:pic>
      <p:sp>
        <p:nvSpPr>
          <p:cNvPr id="4" name="TextBox 3"/>
          <p:cNvSpPr txBox="1"/>
          <p:nvPr/>
        </p:nvSpPr>
        <p:spPr>
          <a:xfrm>
            <a:off x="3781842" y="4705350"/>
            <a:ext cx="2570049" cy="300082"/>
          </a:xfrm>
          <a:prstGeom prst="rect">
            <a:avLst/>
          </a:prstGeom>
          <a:noFill/>
        </p:spPr>
        <p:txBody>
          <a:bodyPr wrap="square" rtlCol="0">
            <a:spAutoFit/>
          </a:bodyPr>
          <a:lstStyle/>
          <a:p>
            <a:pPr algn="ctr" defTabSz="685800" fontAlgn="base">
              <a:spcBef>
                <a:spcPct val="0"/>
              </a:spcBef>
              <a:spcAft>
                <a:spcPct val="0"/>
              </a:spcAft>
            </a:pPr>
            <a:r>
              <a:rPr lang="en-US" sz="1350" kern="1200" dirty="0">
                <a:solidFill>
                  <a:prstClr val="black"/>
                </a:solidFill>
                <a:latin typeface="Arial" charset="0"/>
                <a:ea typeface="+mn-ea"/>
                <a:cs typeface="+mn-cs"/>
                <a:hlinkClick r:id="rId6"/>
              </a:rPr>
              <a:t>www.aucd.org</a:t>
            </a:r>
            <a:r>
              <a:rPr lang="en-US" sz="1350" kern="1200" dirty="0">
                <a:solidFill>
                  <a:prstClr val="black"/>
                </a:solidFill>
                <a:latin typeface="Arial" charset="0"/>
                <a:ea typeface="+mn-ea"/>
                <a:cs typeface="+mn-cs"/>
              </a:rPr>
              <a:t> </a:t>
            </a:r>
          </a:p>
        </p:txBody>
      </p:sp>
      <p:sp>
        <p:nvSpPr>
          <p:cNvPr id="5" name="TextBox 4"/>
          <p:cNvSpPr txBox="1"/>
          <p:nvPr/>
        </p:nvSpPr>
        <p:spPr>
          <a:xfrm>
            <a:off x="277196" y="2060608"/>
            <a:ext cx="6343650" cy="830997"/>
          </a:xfrm>
          <a:prstGeom prst="rect">
            <a:avLst/>
          </a:prstGeom>
          <a:noFill/>
        </p:spPr>
        <p:txBody>
          <a:bodyPr wrap="square" rtlCol="0">
            <a:spAutoFit/>
          </a:bodyPr>
          <a:lstStyle/>
          <a:p>
            <a:pPr algn="ctr" defTabSz="685800" fontAlgn="base">
              <a:spcBef>
                <a:spcPct val="0"/>
              </a:spcBef>
              <a:spcAft>
                <a:spcPct val="0"/>
              </a:spcAft>
            </a:pPr>
            <a:r>
              <a:rPr lang="en-US" sz="1800" kern="1200" dirty="0">
                <a:solidFill>
                  <a:prstClr val="black"/>
                </a:solidFill>
                <a:latin typeface="Arial" charset="0"/>
                <a:ea typeface="+mn-ea"/>
                <a:cs typeface="+mn-cs"/>
              </a:rPr>
              <a:t>Adriane K. Griffen, </a:t>
            </a:r>
            <a:r>
              <a:rPr lang="en-US" sz="1800" kern="1200" dirty="0" err="1">
                <a:solidFill>
                  <a:prstClr val="black"/>
                </a:solidFill>
                <a:latin typeface="Arial" charset="0"/>
                <a:ea typeface="+mn-ea"/>
                <a:cs typeface="+mn-cs"/>
              </a:rPr>
              <a:t>DrPH</a:t>
            </a:r>
            <a:r>
              <a:rPr lang="en-US" sz="1800" kern="1200" dirty="0">
                <a:solidFill>
                  <a:prstClr val="black"/>
                </a:solidFill>
                <a:latin typeface="Arial" charset="0"/>
                <a:ea typeface="+mn-ea"/>
                <a:cs typeface="+mn-cs"/>
              </a:rPr>
              <a:t>, MPH, MCHES</a:t>
            </a:r>
            <a:br>
              <a:rPr lang="en-US" sz="1800" kern="1200" dirty="0">
                <a:solidFill>
                  <a:prstClr val="black"/>
                </a:solidFill>
                <a:latin typeface="Arial" charset="0"/>
                <a:ea typeface="+mn-ea"/>
                <a:cs typeface="+mn-cs"/>
              </a:rPr>
            </a:br>
            <a:r>
              <a:rPr lang="en-US" sz="1500" kern="1200" dirty="0">
                <a:solidFill>
                  <a:prstClr val="black"/>
                </a:solidFill>
                <a:latin typeface="Arial" charset="0"/>
                <a:ea typeface="+mn-ea"/>
                <a:cs typeface="+mn-cs"/>
              </a:rPr>
              <a:t>Senior Director of Public Health and Leadership</a:t>
            </a:r>
            <a:br>
              <a:rPr lang="en-US" sz="1500" kern="1200" dirty="0">
                <a:solidFill>
                  <a:prstClr val="black"/>
                </a:solidFill>
                <a:latin typeface="Arial" charset="0"/>
                <a:ea typeface="+mn-ea"/>
                <a:cs typeface="+mn-cs"/>
              </a:rPr>
            </a:br>
            <a:r>
              <a:rPr lang="en-US" sz="1500" kern="1200" dirty="0">
                <a:solidFill>
                  <a:prstClr val="black"/>
                </a:solidFill>
                <a:latin typeface="Arial" charset="0"/>
                <a:ea typeface="+mn-ea"/>
                <a:cs typeface="+mn-cs"/>
              </a:rPr>
              <a:t>Association of University Centers on Disabilities (AUCD)</a:t>
            </a:r>
          </a:p>
        </p:txBody>
      </p:sp>
      <p:sp>
        <p:nvSpPr>
          <p:cNvPr id="8" name="TextBox 7"/>
          <p:cNvSpPr txBox="1"/>
          <p:nvPr/>
        </p:nvSpPr>
        <p:spPr>
          <a:xfrm rot="512400">
            <a:off x="704657" y="3208409"/>
            <a:ext cx="1915983" cy="1281120"/>
          </a:xfrm>
          <a:prstGeom prst="rect">
            <a:avLst/>
          </a:prstGeom>
          <a:noFill/>
        </p:spPr>
        <p:txBody>
          <a:bodyPr wrap="square" rtlCol="0">
            <a:spAutoFit/>
          </a:bodyPr>
          <a:lstStyle/>
          <a:p>
            <a:pPr algn="ctr" defTabSz="685800" fontAlgn="base">
              <a:spcBef>
                <a:spcPct val="0"/>
              </a:spcBef>
              <a:spcAft>
                <a:spcPct val="0"/>
              </a:spcAft>
            </a:pPr>
            <a:r>
              <a:rPr lang="en-US" sz="1500" b="1" kern="1200" dirty="0">
                <a:solidFill>
                  <a:srgbClr val="800000"/>
                </a:solidFill>
                <a:latin typeface="Arial" charset="0"/>
                <a:ea typeface="+mn-ea"/>
                <a:cs typeface="+mn-cs"/>
              </a:rPr>
              <a:t>Tweet</a:t>
            </a:r>
          </a:p>
          <a:p>
            <a:pPr algn="ctr" defTabSz="685800" fontAlgn="base">
              <a:spcBef>
                <a:spcPct val="0"/>
              </a:spcBef>
              <a:spcAft>
                <a:spcPct val="0"/>
              </a:spcAft>
            </a:pPr>
            <a:r>
              <a:rPr lang="en-US" sz="1050" b="1" kern="1200" dirty="0">
                <a:solidFill>
                  <a:srgbClr val="800000"/>
                </a:solidFill>
                <a:latin typeface="Arial" charset="0"/>
                <a:ea typeface="+mn-ea"/>
                <a:cs typeface="+mn-cs"/>
              </a:rPr>
              <a:t>What’s Happening NOW!</a:t>
            </a:r>
          </a:p>
          <a:p>
            <a:pPr algn="ctr" defTabSz="685800" fontAlgn="base">
              <a:spcBef>
                <a:spcPct val="0"/>
              </a:spcBef>
              <a:spcAft>
                <a:spcPct val="0"/>
              </a:spcAft>
            </a:pPr>
            <a:endParaRPr lang="en-US" sz="675" b="1" kern="1200" dirty="0">
              <a:solidFill>
                <a:srgbClr val="DD690A"/>
              </a:solidFill>
              <a:latin typeface="Arial" charset="0"/>
              <a:ea typeface="+mn-ea"/>
              <a:cs typeface="+mn-cs"/>
            </a:endParaRPr>
          </a:p>
          <a:p>
            <a:pPr algn="ctr" defTabSz="685800" fontAlgn="base">
              <a:spcBef>
                <a:spcPct val="0"/>
              </a:spcBef>
              <a:spcAft>
                <a:spcPct val="0"/>
              </a:spcAft>
            </a:pPr>
            <a:r>
              <a:rPr lang="en-US" sz="1500" b="1" kern="1200" dirty="0">
                <a:solidFill>
                  <a:srgbClr val="800000"/>
                </a:solidFill>
                <a:latin typeface="Arial" charset="0"/>
                <a:ea typeface="+mn-ea"/>
                <a:cs typeface="+mn-cs"/>
              </a:rPr>
              <a:t>#Health4All</a:t>
            </a:r>
          </a:p>
          <a:p>
            <a:pPr algn="ctr" defTabSz="685800" fontAlgn="base">
              <a:spcBef>
                <a:spcPct val="0"/>
              </a:spcBef>
              <a:spcAft>
                <a:spcPct val="0"/>
              </a:spcAft>
            </a:pPr>
            <a:r>
              <a:rPr lang="en-US" sz="1500" b="1" kern="1200" dirty="0">
                <a:solidFill>
                  <a:srgbClr val="800000"/>
                </a:solidFill>
                <a:latin typeface="Arial" charset="0"/>
                <a:ea typeface="+mn-ea"/>
                <a:cs typeface="+mn-cs"/>
              </a:rPr>
              <a:t>@</a:t>
            </a:r>
            <a:r>
              <a:rPr lang="en-US" sz="1500" b="1" kern="1200" dirty="0" err="1">
                <a:solidFill>
                  <a:srgbClr val="800000"/>
                </a:solidFill>
                <a:latin typeface="Arial" charset="0"/>
                <a:ea typeface="+mn-ea"/>
                <a:cs typeface="+mn-cs"/>
              </a:rPr>
              <a:t>adrianegriffen</a:t>
            </a:r>
            <a:br>
              <a:rPr lang="en-US" sz="1500" b="1" kern="1200" dirty="0">
                <a:solidFill>
                  <a:srgbClr val="800000"/>
                </a:solidFill>
                <a:latin typeface="Arial" charset="0"/>
                <a:ea typeface="+mn-ea"/>
                <a:cs typeface="+mn-cs"/>
              </a:rPr>
            </a:br>
            <a:r>
              <a:rPr lang="en-US" sz="1500" b="1" kern="1200" dirty="0">
                <a:solidFill>
                  <a:srgbClr val="800000"/>
                </a:solidFill>
                <a:latin typeface="Arial" charset="0"/>
                <a:ea typeface="+mn-ea"/>
                <a:cs typeface="+mn-cs"/>
              </a:rPr>
              <a:t>@</a:t>
            </a:r>
            <a:r>
              <a:rPr lang="en-US" sz="1500" b="1" kern="1200" dirty="0" err="1">
                <a:solidFill>
                  <a:srgbClr val="800000"/>
                </a:solidFill>
                <a:latin typeface="Arial" charset="0"/>
                <a:ea typeface="+mn-ea"/>
                <a:cs typeface="+mn-cs"/>
              </a:rPr>
              <a:t>AUCDNews</a:t>
            </a:r>
            <a:endParaRPr lang="en-US" sz="1500" b="1" kern="1200" dirty="0">
              <a:solidFill>
                <a:srgbClr val="800000"/>
              </a:solidFill>
              <a:latin typeface="Arial" charset="0"/>
              <a:ea typeface="+mn-ea"/>
              <a:cs typeface="+mn-cs"/>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24" y="4435549"/>
            <a:ext cx="721160" cy="72116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6953">
            <a:off x="93393" y="2809403"/>
            <a:ext cx="3186778" cy="24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3700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989532" y="1035219"/>
            <a:ext cx="2803922"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fontAlgn="base">
              <a:spcBef>
                <a:spcPct val="0"/>
              </a:spcBef>
              <a:spcAft>
                <a:spcPct val="0"/>
              </a:spcAft>
            </a:pPr>
            <a:r>
              <a:rPr lang="en-US" altLang="en-US" sz="1350" kern="1200" dirty="0">
                <a:solidFill>
                  <a:srgbClr val="0C5205"/>
                </a:solidFill>
                <a:latin typeface="Trebuchet MS" pitchFamily="34" charset="0"/>
                <a:ea typeface="+mn-ea"/>
              </a:rPr>
              <a:t>Health Risks &amp; Behaviors</a:t>
            </a:r>
          </a:p>
          <a:p>
            <a:pPr defTabSz="685800" eaLnBrk="0" fontAlgn="base" hangingPunct="0">
              <a:spcBef>
                <a:spcPct val="0"/>
              </a:spcBef>
              <a:spcAft>
                <a:spcPct val="0"/>
              </a:spcAft>
            </a:pPr>
            <a:br>
              <a:rPr lang="en-US" altLang="en-US" sz="675" kern="1200" dirty="0">
                <a:solidFill>
                  <a:srgbClr val="000000"/>
                </a:solidFill>
                <a:latin typeface="Verdana" pitchFamily="34" charset="0"/>
                <a:ea typeface="+mn-ea"/>
              </a:rPr>
            </a:br>
            <a:r>
              <a:rPr lang="en-US" altLang="en-US" sz="675" b="1" kern="1200" dirty="0">
                <a:solidFill>
                  <a:srgbClr val="000000"/>
                </a:solidFill>
                <a:latin typeface="Verdana" pitchFamily="34" charset="0"/>
                <a:ea typeface="+mn-ea"/>
              </a:rPr>
              <a:t>Table 1. Health risks and behaviors by disability status</a:t>
            </a:r>
            <a:r>
              <a:rPr lang="en-US" altLang="en-US" sz="675" b="1" kern="1200" baseline="30000" dirty="0">
                <a:solidFill>
                  <a:srgbClr val="000000"/>
                </a:solidFill>
                <a:latin typeface="Verdana" pitchFamily="34" charset="0"/>
                <a:ea typeface="+mn-ea"/>
              </a:rPr>
              <a:t>3</a:t>
            </a:r>
            <a:r>
              <a:rPr lang="en-US" altLang="en-US" sz="675" b="1" kern="1200" dirty="0">
                <a:solidFill>
                  <a:srgbClr val="000000"/>
                </a:solidFill>
                <a:latin typeface="Verdana" pitchFamily="34" charset="0"/>
                <a:ea typeface="+mn-ea"/>
              </a:rPr>
              <a:t> </a:t>
            </a:r>
            <a:br>
              <a:rPr lang="en-US" altLang="en-US" sz="675" kern="1200" dirty="0">
                <a:solidFill>
                  <a:srgbClr val="000000"/>
                </a:solidFill>
                <a:latin typeface="Verdana" pitchFamily="34" charset="0"/>
                <a:ea typeface="+mn-ea"/>
              </a:rPr>
            </a:br>
            <a:br>
              <a:rPr lang="en-US" altLang="en-US" sz="675" kern="1200" dirty="0">
                <a:solidFill>
                  <a:srgbClr val="000000"/>
                </a:solidFill>
                <a:latin typeface="Verdana" pitchFamily="34" charset="0"/>
                <a:ea typeface="+mn-ea"/>
              </a:rPr>
            </a:br>
            <a:endParaRPr lang="en-US" altLang="en-US" sz="525" kern="1200" dirty="0">
              <a:solidFill>
                <a:prstClr val="black"/>
              </a:solidFill>
              <a:ea typeface="+mn-ea"/>
            </a:endParaRPr>
          </a:p>
          <a:p>
            <a:pPr defTabSz="685800" eaLnBrk="0" fontAlgn="base" hangingPunct="0">
              <a:spcBef>
                <a:spcPct val="0"/>
              </a:spcBef>
              <a:spcAft>
                <a:spcPct val="0"/>
              </a:spcAft>
            </a:pPr>
            <a:br>
              <a:rPr lang="en-US" altLang="en-US" sz="1350" kern="1200" dirty="0">
                <a:solidFill>
                  <a:prstClr val="black"/>
                </a:solidFill>
                <a:ea typeface="+mn-ea"/>
              </a:rPr>
            </a:br>
            <a:endParaRPr lang="en-US" altLang="en-US" sz="1350" kern="1200" dirty="0">
              <a:solidFill>
                <a:prstClr val="black"/>
              </a:solidFill>
              <a:ea typeface="+mn-ea"/>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3074" name="Picture 2" descr="DHD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372004"/>
            <a:ext cx="1371600" cy="6035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6507" y="2228851"/>
            <a:ext cx="1638590" cy="276999"/>
          </a:xfrm>
          <a:prstGeom prst="rect">
            <a:avLst/>
          </a:prstGeom>
        </p:spPr>
        <p:txBody>
          <a:bodyPr wrap="none">
            <a:spAutoFit/>
          </a:bodyPr>
          <a:lstStyle/>
          <a:p>
            <a:pPr defTabSz="685800" fontAlgn="base">
              <a:spcBef>
                <a:spcPct val="0"/>
              </a:spcBef>
              <a:spcAft>
                <a:spcPct val="0"/>
              </a:spcAft>
            </a:pPr>
            <a:r>
              <a:rPr lang="en-US" sz="1200" kern="1200" dirty="0">
                <a:solidFill>
                  <a:prstClr val="black"/>
                </a:solidFill>
                <a:latin typeface="Arial" charset="0"/>
                <a:ea typeface="+mn-ea"/>
                <a:cs typeface="+mn-cs"/>
                <a:hlinkClick r:id="rId6"/>
              </a:rPr>
              <a:t>https://dhds.cdc.gov/</a:t>
            </a:r>
            <a:r>
              <a:rPr lang="en-US" sz="1200" kern="1200" dirty="0">
                <a:solidFill>
                  <a:prstClr val="black"/>
                </a:solidFill>
                <a:latin typeface="Arial" charset="0"/>
                <a:ea typeface="+mn-ea"/>
                <a:cs typeface="+mn-cs"/>
              </a:rPr>
              <a:t> </a:t>
            </a:r>
          </a:p>
        </p:txBody>
      </p:sp>
      <p:sp>
        <p:nvSpPr>
          <p:cNvPr id="2" name="Content Placeholder 1"/>
          <p:cNvSpPr>
            <a:spLocks noGrp="1"/>
          </p:cNvSpPr>
          <p:nvPr>
            <p:ph idx="1"/>
          </p:nvPr>
        </p:nvSpPr>
        <p:spPr>
          <a:xfrm>
            <a:off x="305393" y="271160"/>
            <a:ext cx="6172200" cy="3394472"/>
          </a:xfrm>
        </p:spPr>
        <p:txBody>
          <a:bodyPr/>
          <a:lstStyle/>
          <a:p>
            <a:pPr marL="0" indent="0">
              <a:buNone/>
            </a:pPr>
            <a:r>
              <a:rPr lang="en-US" dirty="0"/>
              <a:t>Texas Health Topics by Disability Status</a:t>
            </a:r>
          </a:p>
          <a:p>
            <a:pPr marL="0" indent="0">
              <a:buNone/>
            </a:pPr>
            <a:r>
              <a:rPr lang="en-US" i="1" dirty="0"/>
              <a:t>State Profile</a:t>
            </a:r>
          </a:p>
          <a:p>
            <a:pPr marL="0" indent="0">
              <a:buNone/>
            </a:pPr>
            <a:endParaRPr lang="en-US" dirty="0"/>
          </a:p>
        </p:txBody>
      </p:sp>
      <p:sp>
        <p:nvSpPr>
          <p:cNvPr id="4" name="Rectangle 1">
            <a:extLst>
              <a:ext uri="{FF2B5EF4-FFF2-40B4-BE49-F238E27FC236}">
                <a16:creationId xmlns:a16="http://schemas.microsoft.com/office/drawing/2014/main" id="{AC6384D0-0F68-45F1-8E3B-7E506F02883A}"/>
              </a:ext>
            </a:extLst>
          </p:cNvPr>
          <p:cNvSpPr>
            <a:spLocks noChangeArrowheads="1"/>
          </p:cNvSpPr>
          <p:nvPr/>
        </p:nvSpPr>
        <p:spPr bwMode="auto">
          <a:xfrm>
            <a:off x="2100674" y="1453715"/>
            <a:ext cx="8729376" cy="6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27281" tIns="5951" rIns="527281" bIns="5951" numCol="1" anchor="ctr" anchorCtr="0" compatLnSpc="1">
            <a:prstTxWarp prst="textNoShape">
              <a:avLst/>
            </a:prstTxWarp>
            <a:spAutoFit/>
          </a:bodyPr>
          <a:lstStyle/>
          <a:p>
            <a:pPr defTabSz="685800" eaLnBrk="0" fontAlgn="base" hangingPunct="0">
              <a:spcBef>
                <a:spcPct val="0"/>
              </a:spcBef>
              <a:spcAft>
                <a:spcPct val="0"/>
              </a:spcAft>
            </a:pPr>
            <a:br>
              <a:rPr lang="en-US" altLang="en-US" sz="1350" kern="1200">
                <a:solidFill>
                  <a:prstClr val="black"/>
                </a:solidFill>
                <a:latin typeface="Arial" panose="020B0604020202020204" pitchFamily="34" charset="0"/>
                <a:ea typeface="+mn-ea"/>
                <a:cs typeface="+mn-cs"/>
              </a:rPr>
            </a:br>
            <a:br>
              <a:rPr lang="en-US" altLang="en-US" sz="1350" kern="1200">
                <a:solidFill>
                  <a:prstClr val="black"/>
                </a:solidFill>
                <a:latin typeface="Arial" panose="020B0604020202020204" pitchFamily="34" charset="0"/>
                <a:ea typeface="+mn-ea"/>
                <a:cs typeface="+mn-cs"/>
              </a:rPr>
            </a:br>
            <a:endParaRPr lang="en-US" altLang="en-US" sz="1350" kern="1200">
              <a:solidFill>
                <a:prstClr val="black"/>
              </a:solidFill>
              <a:latin typeface="Arial" panose="020B0604020202020204" pitchFamily="34" charset="0"/>
              <a:ea typeface="+mn-ea"/>
              <a:cs typeface="+mn-cs"/>
            </a:endParaRPr>
          </a:p>
        </p:txBody>
      </p:sp>
      <p:graphicFrame>
        <p:nvGraphicFramePr>
          <p:cNvPr id="5" name="Table 4">
            <a:extLst>
              <a:ext uri="{FF2B5EF4-FFF2-40B4-BE49-F238E27FC236}">
                <a16:creationId xmlns:a16="http://schemas.microsoft.com/office/drawing/2014/main" id="{5C98EE9F-D791-4783-8FD1-C3B89022C97E}"/>
              </a:ext>
            </a:extLst>
          </p:cNvPr>
          <p:cNvGraphicFramePr>
            <a:graphicFrameLocks noGrp="1"/>
          </p:cNvGraphicFramePr>
          <p:nvPr>
            <p:extLst>
              <p:ext uri="{D42A27DB-BD31-4B8C-83A1-F6EECF244321}">
                <p14:modId xmlns:p14="http://schemas.microsoft.com/office/powerpoint/2010/main" val="2327459090"/>
              </p:ext>
            </p:extLst>
          </p:nvPr>
        </p:nvGraphicFramePr>
        <p:xfrm>
          <a:off x="1986211" y="1453715"/>
          <a:ext cx="4795590" cy="3556435"/>
        </p:xfrm>
        <a:graphic>
          <a:graphicData uri="http://schemas.openxmlformats.org/drawingml/2006/table">
            <a:tbl>
              <a:tblPr/>
              <a:tblGrid>
                <a:gridCol w="1918235">
                  <a:extLst>
                    <a:ext uri="{9D8B030D-6E8A-4147-A177-3AD203B41FA5}">
                      <a16:colId xmlns:a16="http://schemas.microsoft.com/office/drawing/2014/main" val="3154044874"/>
                    </a:ext>
                  </a:extLst>
                </a:gridCol>
                <a:gridCol w="575471">
                  <a:extLst>
                    <a:ext uri="{9D8B030D-6E8A-4147-A177-3AD203B41FA5}">
                      <a16:colId xmlns:a16="http://schemas.microsoft.com/office/drawing/2014/main" val="3709470260"/>
                    </a:ext>
                  </a:extLst>
                </a:gridCol>
                <a:gridCol w="575471">
                  <a:extLst>
                    <a:ext uri="{9D8B030D-6E8A-4147-A177-3AD203B41FA5}">
                      <a16:colId xmlns:a16="http://schemas.microsoft.com/office/drawing/2014/main" val="4093869665"/>
                    </a:ext>
                  </a:extLst>
                </a:gridCol>
                <a:gridCol w="575471">
                  <a:extLst>
                    <a:ext uri="{9D8B030D-6E8A-4147-A177-3AD203B41FA5}">
                      <a16:colId xmlns:a16="http://schemas.microsoft.com/office/drawing/2014/main" val="2007138355"/>
                    </a:ext>
                  </a:extLst>
                </a:gridCol>
                <a:gridCol w="575471">
                  <a:extLst>
                    <a:ext uri="{9D8B030D-6E8A-4147-A177-3AD203B41FA5}">
                      <a16:colId xmlns:a16="http://schemas.microsoft.com/office/drawing/2014/main" val="1531879265"/>
                    </a:ext>
                  </a:extLst>
                </a:gridCol>
                <a:gridCol w="575471">
                  <a:extLst>
                    <a:ext uri="{9D8B030D-6E8A-4147-A177-3AD203B41FA5}">
                      <a16:colId xmlns:a16="http://schemas.microsoft.com/office/drawing/2014/main" val="3199605566"/>
                    </a:ext>
                  </a:extLst>
                </a:gridCol>
              </a:tblGrid>
              <a:tr h="660623">
                <a:tc>
                  <a:txBody>
                    <a:bodyPr/>
                    <a:lstStyle/>
                    <a:p>
                      <a:pPr algn="ctr"/>
                      <a:r>
                        <a:rPr lang="en-US" sz="1000" b="1" dirty="0">
                          <a:solidFill>
                            <a:srgbClr val="FFFFFF"/>
                          </a:solidFill>
                          <a:effectLst/>
                        </a:rPr>
                        <a:t>Indicator (year)</a:t>
                      </a:r>
                    </a:p>
                  </a:txBody>
                  <a:tcPr marL="17191" marR="17191" marT="17191" marB="17191" anchor="ctr">
                    <a:lnL w="9525" cap="flat" cmpd="sng" algn="ctr">
                      <a:solidFill>
                        <a:srgbClr val="084239"/>
                      </a:solidFill>
                      <a:prstDash val="solid"/>
                      <a:round/>
                      <a:headEnd type="none" w="med" len="med"/>
                      <a:tailEnd type="none" w="med" len="med"/>
                    </a:lnL>
                    <a:lnR w="9525" cap="flat" cmpd="sng" algn="ctr">
                      <a:solidFill>
                        <a:srgbClr val="084239"/>
                      </a:solidFill>
                      <a:prstDash val="solid"/>
                      <a:round/>
                      <a:headEnd type="none" w="med" len="med"/>
                      <a:tailEnd type="none" w="med" len="med"/>
                    </a:lnR>
                    <a:lnT w="9525" cap="flat" cmpd="sng" algn="ctr">
                      <a:solidFill>
                        <a:srgbClr val="084239"/>
                      </a:solidFill>
                      <a:prstDash val="solid"/>
                      <a:round/>
                      <a:headEnd type="none" w="med" len="med"/>
                      <a:tailEnd type="none" w="med" len="med"/>
                    </a:lnT>
                    <a:lnB>
                      <a:noFill/>
                    </a:lnB>
                    <a:solidFill>
                      <a:srgbClr val="084239"/>
                    </a:solidFill>
                  </a:tcPr>
                </a:tc>
                <a:tc>
                  <a:txBody>
                    <a:bodyPr/>
                    <a:lstStyle/>
                    <a:p>
                      <a:pPr algn="ctr"/>
                      <a:r>
                        <a:rPr lang="en-US" sz="1000" b="1">
                          <a:solidFill>
                            <a:srgbClr val="FFFFFF"/>
                          </a:solidFill>
                          <a:effectLst/>
                        </a:rPr>
                        <a:t>Any Disability</a:t>
                      </a:r>
                    </a:p>
                  </a:txBody>
                  <a:tcPr marL="17191" marR="17191" marT="17191" marB="17191" anchor="ctr">
                    <a:lnL w="9525" cap="flat" cmpd="sng" algn="ctr">
                      <a:solidFill>
                        <a:srgbClr val="084239"/>
                      </a:solidFill>
                      <a:prstDash val="solid"/>
                      <a:round/>
                      <a:headEnd type="none" w="med" len="med"/>
                      <a:tailEnd type="none" w="med" len="med"/>
                    </a:lnL>
                    <a:lnR w="9525" cap="flat" cmpd="sng" algn="ctr">
                      <a:solidFill>
                        <a:srgbClr val="084239"/>
                      </a:solidFill>
                      <a:prstDash val="solid"/>
                      <a:round/>
                      <a:headEnd type="none" w="med" len="med"/>
                      <a:tailEnd type="none" w="med" len="med"/>
                    </a:lnR>
                    <a:lnT w="9525" cap="flat" cmpd="sng" algn="ctr">
                      <a:solidFill>
                        <a:srgbClr val="084239"/>
                      </a:solidFill>
                      <a:prstDash val="solid"/>
                      <a:round/>
                      <a:headEnd type="none" w="med" len="med"/>
                      <a:tailEnd type="none" w="med" len="med"/>
                    </a:lnT>
                    <a:lnB>
                      <a:noFill/>
                    </a:lnB>
                    <a:solidFill>
                      <a:srgbClr val="084239"/>
                    </a:solidFill>
                  </a:tcPr>
                </a:tc>
                <a:tc>
                  <a:txBody>
                    <a:bodyPr/>
                    <a:lstStyle/>
                    <a:p>
                      <a:pPr algn="ctr"/>
                      <a:r>
                        <a:rPr lang="en-US" sz="1000" b="1">
                          <a:solidFill>
                            <a:srgbClr val="FFFFFF"/>
                          </a:solidFill>
                          <a:effectLst/>
                        </a:rPr>
                        <a:t>Cognitive Disability</a:t>
                      </a:r>
                    </a:p>
                  </a:txBody>
                  <a:tcPr marL="17191" marR="17191" marT="17191" marB="17191" anchor="ctr">
                    <a:lnL w="9525" cap="flat" cmpd="sng" algn="ctr">
                      <a:solidFill>
                        <a:srgbClr val="084239"/>
                      </a:solidFill>
                      <a:prstDash val="solid"/>
                      <a:round/>
                      <a:headEnd type="none" w="med" len="med"/>
                      <a:tailEnd type="none" w="med" len="med"/>
                    </a:lnL>
                    <a:lnR w="9525" cap="flat" cmpd="sng" algn="ctr">
                      <a:solidFill>
                        <a:srgbClr val="084239"/>
                      </a:solidFill>
                      <a:prstDash val="solid"/>
                      <a:round/>
                      <a:headEnd type="none" w="med" len="med"/>
                      <a:tailEnd type="none" w="med" len="med"/>
                    </a:lnR>
                    <a:lnT w="9525" cap="flat" cmpd="sng" algn="ctr">
                      <a:solidFill>
                        <a:srgbClr val="084239"/>
                      </a:solidFill>
                      <a:prstDash val="solid"/>
                      <a:round/>
                      <a:headEnd type="none" w="med" len="med"/>
                      <a:tailEnd type="none" w="med" len="med"/>
                    </a:lnT>
                    <a:lnB>
                      <a:noFill/>
                    </a:lnB>
                    <a:solidFill>
                      <a:srgbClr val="084239"/>
                    </a:solidFill>
                  </a:tcPr>
                </a:tc>
                <a:tc>
                  <a:txBody>
                    <a:bodyPr/>
                    <a:lstStyle/>
                    <a:p>
                      <a:pPr algn="ctr"/>
                      <a:r>
                        <a:rPr lang="en-US" sz="1000" b="1">
                          <a:solidFill>
                            <a:srgbClr val="FFFFFF"/>
                          </a:solidFill>
                          <a:effectLst/>
                        </a:rPr>
                        <a:t>Mobility Disability</a:t>
                      </a:r>
                    </a:p>
                  </a:txBody>
                  <a:tcPr marL="17191" marR="17191" marT="17191" marB="17191" anchor="ctr">
                    <a:lnL w="9525" cap="flat" cmpd="sng" algn="ctr">
                      <a:solidFill>
                        <a:srgbClr val="084239"/>
                      </a:solidFill>
                      <a:prstDash val="solid"/>
                      <a:round/>
                      <a:headEnd type="none" w="med" len="med"/>
                      <a:tailEnd type="none" w="med" len="med"/>
                    </a:lnL>
                    <a:lnR w="9525" cap="flat" cmpd="sng" algn="ctr">
                      <a:solidFill>
                        <a:srgbClr val="084239"/>
                      </a:solidFill>
                      <a:prstDash val="solid"/>
                      <a:round/>
                      <a:headEnd type="none" w="med" len="med"/>
                      <a:tailEnd type="none" w="med" len="med"/>
                    </a:lnR>
                    <a:lnT w="9525" cap="flat" cmpd="sng" algn="ctr">
                      <a:solidFill>
                        <a:srgbClr val="084239"/>
                      </a:solidFill>
                      <a:prstDash val="solid"/>
                      <a:round/>
                      <a:headEnd type="none" w="med" len="med"/>
                      <a:tailEnd type="none" w="med" len="med"/>
                    </a:lnT>
                    <a:lnB>
                      <a:noFill/>
                    </a:lnB>
                    <a:solidFill>
                      <a:srgbClr val="084239"/>
                    </a:solidFill>
                  </a:tcPr>
                </a:tc>
                <a:tc>
                  <a:txBody>
                    <a:bodyPr/>
                    <a:lstStyle/>
                    <a:p>
                      <a:pPr algn="ctr"/>
                      <a:r>
                        <a:rPr lang="en-US" sz="1000" b="1">
                          <a:solidFill>
                            <a:srgbClr val="FFFFFF"/>
                          </a:solidFill>
                          <a:effectLst/>
                        </a:rPr>
                        <a:t>Vision Disability</a:t>
                      </a:r>
                    </a:p>
                  </a:txBody>
                  <a:tcPr marL="17191" marR="17191" marT="17191" marB="17191" anchor="ctr">
                    <a:lnL w="9525" cap="flat" cmpd="sng" algn="ctr">
                      <a:solidFill>
                        <a:srgbClr val="084239"/>
                      </a:solidFill>
                      <a:prstDash val="solid"/>
                      <a:round/>
                      <a:headEnd type="none" w="med" len="med"/>
                      <a:tailEnd type="none" w="med" len="med"/>
                    </a:lnL>
                    <a:lnR w="9525" cap="flat" cmpd="sng" algn="ctr">
                      <a:solidFill>
                        <a:srgbClr val="084239"/>
                      </a:solidFill>
                      <a:prstDash val="solid"/>
                      <a:round/>
                      <a:headEnd type="none" w="med" len="med"/>
                      <a:tailEnd type="none" w="med" len="med"/>
                    </a:lnR>
                    <a:lnT w="9525" cap="flat" cmpd="sng" algn="ctr">
                      <a:solidFill>
                        <a:srgbClr val="084239"/>
                      </a:solidFill>
                      <a:prstDash val="solid"/>
                      <a:round/>
                      <a:headEnd type="none" w="med" len="med"/>
                      <a:tailEnd type="none" w="med" len="med"/>
                    </a:lnT>
                    <a:lnB>
                      <a:noFill/>
                    </a:lnB>
                    <a:solidFill>
                      <a:srgbClr val="084239"/>
                    </a:solidFill>
                  </a:tcPr>
                </a:tc>
                <a:tc>
                  <a:txBody>
                    <a:bodyPr/>
                    <a:lstStyle/>
                    <a:p>
                      <a:pPr algn="ctr"/>
                      <a:r>
                        <a:rPr lang="en-US" sz="1000" b="1">
                          <a:solidFill>
                            <a:srgbClr val="FFFFFF"/>
                          </a:solidFill>
                          <a:effectLst/>
                        </a:rPr>
                        <a:t>No Disability</a:t>
                      </a:r>
                    </a:p>
                  </a:txBody>
                  <a:tcPr marL="17191" marR="17191" marT="17191" marB="17191" anchor="ctr">
                    <a:lnL w="9525" cap="flat" cmpd="sng" algn="ctr">
                      <a:solidFill>
                        <a:srgbClr val="084239"/>
                      </a:solidFill>
                      <a:prstDash val="solid"/>
                      <a:round/>
                      <a:headEnd type="none" w="med" len="med"/>
                      <a:tailEnd type="none" w="med" len="med"/>
                    </a:lnL>
                    <a:lnR>
                      <a:noFill/>
                    </a:lnR>
                    <a:lnT w="9525" cap="flat" cmpd="sng" algn="ctr">
                      <a:solidFill>
                        <a:srgbClr val="084239"/>
                      </a:solidFill>
                      <a:prstDash val="solid"/>
                      <a:round/>
                      <a:headEnd type="none" w="med" len="med"/>
                      <a:tailEnd type="none" w="med" len="med"/>
                    </a:lnT>
                    <a:lnB>
                      <a:noFill/>
                    </a:lnB>
                    <a:solidFill>
                      <a:srgbClr val="084239"/>
                    </a:solidFill>
                  </a:tcPr>
                </a:tc>
                <a:extLst>
                  <a:ext uri="{0D108BD9-81ED-4DB2-BD59-A6C34878D82A}">
                    <a16:rowId xmlns:a16="http://schemas.microsoft.com/office/drawing/2014/main" val="2440215710"/>
                  </a:ext>
                </a:extLst>
              </a:tr>
              <a:tr h="347947">
                <a:tc>
                  <a:txBody>
                    <a:bodyPr/>
                    <a:lstStyle/>
                    <a:p>
                      <a:pPr algn="l"/>
                      <a:r>
                        <a:rPr lang="en-US" sz="1000">
                          <a:effectLst/>
                        </a:rPr>
                        <a:t>Binge drank in the past 30 days (</a:t>
                      </a:r>
                      <a:r>
                        <a:rPr lang="en-US" sz="1000" b="1">
                          <a:effectLst/>
                        </a:rPr>
                        <a:t>2014</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16.6%</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20.6%</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10.5%</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12.3%</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16.5%</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3101026025"/>
                  </a:ext>
                </a:extLst>
              </a:tr>
              <a:tr h="347947">
                <a:tc>
                  <a:txBody>
                    <a:bodyPr/>
                    <a:lstStyle/>
                    <a:p>
                      <a:pPr algn="l"/>
                      <a:r>
                        <a:rPr lang="en-US" sz="1000">
                          <a:effectLst/>
                        </a:rPr>
                        <a:t>Obese based on body mass index (</a:t>
                      </a:r>
                      <a:r>
                        <a:rPr lang="en-US" sz="1000" b="1">
                          <a:effectLst/>
                        </a:rPr>
                        <a:t>2014</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42.7%</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39.4%</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52.6%</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40.6%</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28.2%</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3003716515"/>
                  </a:ext>
                </a:extLst>
              </a:tr>
              <a:tr h="347947">
                <a:tc>
                  <a:txBody>
                    <a:bodyPr/>
                    <a:lstStyle/>
                    <a:p>
                      <a:pPr algn="l"/>
                      <a:r>
                        <a:rPr lang="en-US" sz="1000">
                          <a:effectLst/>
                        </a:rPr>
                        <a:t>Sufficient aerobic physical activity (</a:t>
                      </a:r>
                      <a:r>
                        <a:rPr lang="en-US" sz="1000" b="1">
                          <a:effectLst/>
                        </a:rPr>
                        <a:t>2013</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31.8%</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30.8%</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26.7%</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30.2%</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45.7%</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247310653"/>
                  </a:ext>
                </a:extLst>
              </a:tr>
              <a:tr h="651792">
                <a:tc>
                  <a:txBody>
                    <a:bodyPr/>
                    <a:lstStyle/>
                    <a:p>
                      <a:pPr algn="l"/>
                      <a:r>
                        <a:rPr lang="en-US" sz="1000">
                          <a:effectLst/>
                        </a:rPr>
                        <a:t>Meets both aerobic and muscle strengthening physical activity guidelines (</a:t>
                      </a:r>
                      <a:r>
                        <a:rPr lang="en-US" sz="1000" b="1">
                          <a:effectLst/>
                        </a:rPr>
                        <a:t>2013</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11.9%</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11.5%</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12.6%</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10.0%</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19.7%</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3027174606"/>
                  </a:ext>
                </a:extLst>
              </a:tr>
              <a:tr h="347947">
                <a:tc>
                  <a:txBody>
                    <a:bodyPr/>
                    <a:lstStyle/>
                    <a:p>
                      <a:pPr algn="l"/>
                      <a:r>
                        <a:rPr lang="en-US" sz="1000">
                          <a:effectLst/>
                        </a:rPr>
                        <a:t>Currently smoke cigarettes (</a:t>
                      </a:r>
                      <a:r>
                        <a:rPr lang="en-US" sz="1000" b="1">
                          <a:effectLst/>
                        </a:rPr>
                        <a:t>2014</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24.3%</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29.1%</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25.0%</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25.2%</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12.4%</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1512055479"/>
                  </a:ext>
                </a:extLst>
              </a:tr>
              <a:tr h="504285">
                <a:tc>
                  <a:txBody>
                    <a:bodyPr/>
                    <a:lstStyle/>
                    <a:p>
                      <a:pPr algn="l"/>
                      <a:r>
                        <a:rPr lang="en-US" sz="1000">
                          <a:effectLst/>
                        </a:rPr>
                        <a:t>Smokers who attempted to quit in the past 12 months (</a:t>
                      </a:r>
                      <a:r>
                        <a:rPr lang="en-US" sz="1000" b="1">
                          <a:effectLst/>
                        </a:rPr>
                        <a:t>2014</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60.9%</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61.7%</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58.9%</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60.6%</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54.9%</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753684098"/>
                  </a:ext>
                </a:extLst>
              </a:tr>
              <a:tr h="347947">
                <a:tc>
                  <a:txBody>
                    <a:bodyPr/>
                    <a:lstStyle/>
                    <a:p>
                      <a:pPr algn="l"/>
                      <a:r>
                        <a:rPr lang="en-US" sz="1000">
                          <a:effectLst/>
                        </a:rPr>
                        <a:t>Tested for HIV (age 18-64) (</a:t>
                      </a:r>
                      <a:r>
                        <a:rPr lang="en-US" sz="1000" b="1">
                          <a:effectLst/>
                        </a:rPr>
                        <a:t>2014</a:t>
                      </a:r>
                      <a:r>
                        <a:rPr lang="en-US" sz="1000">
                          <a:effectLst/>
                        </a:rPr>
                        <a:t>)</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46.9%</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50.7%</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46.1%</a:t>
                      </a:r>
                    </a:p>
                  </a:txBody>
                  <a:tcPr marL="17191" marR="17191" marT="17191" marB="17191" anchor="ctr">
                    <a:lnL>
                      <a:noFill/>
                    </a:lnL>
                    <a:lnR>
                      <a:noFill/>
                    </a:lnR>
                    <a:lnT>
                      <a:noFill/>
                    </a:lnT>
                    <a:lnB>
                      <a:noFill/>
                    </a:lnB>
                    <a:solidFill>
                      <a:srgbClr val="CAD9D4"/>
                    </a:solidFill>
                  </a:tcPr>
                </a:tc>
                <a:tc>
                  <a:txBody>
                    <a:bodyPr/>
                    <a:lstStyle/>
                    <a:p>
                      <a:pPr algn="ctr"/>
                      <a:r>
                        <a:rPr lang="en-US" sz="1000">
                          <a:effectLst/>
                        </a:rPr>
                        <a:t>40.3%</a:t>
                      </a:r>
                    </a:p>
                  </a:txBody>
                  <a:tcPr marL="17191" marR="17191" marT="17191" marB="17191" anchor="ctr">
                    <a:lnL>
                      <a:noFill/>
                    </a:lnL>
                    <a:lnR>
                      <a:noFill/>
                    </a:lnR>
                    <a:lnT>
                      <a:noFill/>
                    </a:lnT>
                    <a:lnB>
                      <a:noFill/>
                    </a:lnB>
                    <a:solidFill>
                      <a:srgbClr val="CAD9D4"/>
                    </a:solidFill>
                  </a:tcPr>
                </a:tc>
                <a:tc>
                  <a:txBody>
                    <a:bodyPr/>
                    <a:lstStyle/>
                    <a:p>
                      <a:pPr algn="ctr"/>
                      <a:r>
                        <a:rPr lang="en-US" sz="1000" dirty="0">
                          <a:effectLst/>
                        </a:rPr>
                        <a:t>39.9%</a:t>
                      </a:r>
                    </a:p>
                  </a:txBody>
                  <a:tcPr marL="17191" marR="17191" marT="17191" marB="17191" anchor="ctr">
                    <a:lnL>
                      <a:noFill/>
                    </a:lnL>
                    <a:lnR>
                      <a:noFill/>
                    </a:lnR>
                    <a:lnT>
                      <a:noFill/>
                    </a:lnT>
                    <a:lnB>
                      <a:noFill/>
                    </a:lnB>
                    <a:solidFill>
                      <a:srgbClr val="CAD9D4"/>
                    </a:solidFill>
                  </a:tcPr>
                </a:tc>
                <a:extLst>
                  <a:ext uri="{0D108BD9-81ED-4DB2-BD59-A6C34878D82A}">
                    <a16:rowId xmlns:a16="http://schemas.microsoft.com/office/drawing/2014/main" val="2602375708"/>
                  </a:ext>
                </a:extLst>
              </a:tr>
            </a:tbl>
          </a:graphicData>
        </a:graphic>
      </p:graphicFrame>
    </p:spTree>
    <p:custDataLst>
      <p:tags r:id="rId1"/>
    </p:custDataLst>
    <p:extLst>
      <p:ext uri="{BB962C8B-B14F-4D97-AF65-F5344CB8AC3E}">
        <p14:creationId xmlns:p14="http://schemas.microsoft.com/office/powerpoint/2010/main" val="33076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65596" y="3086100"/>
            <a:ext cx="6172200" cy="514350"/>
          </a:xfrm>
        </p:spPr>
        <p:txBody>
          <a:bodyPr rtlCol="0"/>
          <a:lstStyle/>
          <a:p>
            <a:pPr algn="ctr" eaLnBrk="1" fontAlgn="auto" hangingPunct="1">
              <a:spcAft>
                <a:spcPts val="0"/>
              </a:spcAft>
              <a:defRPr/>
            </a:pPr>
            <a:br>
              <a:rPr lang="en-US" sz="1800" b="1" dirty="0">
                <a:solidFill>
                  <a:schemeClr val="tx2"/>
                </a:solidFill>
              </a:rPr>
            </a:br>
            <a:br>
              <a:rPr lang="en-US" sz="900" b="1" dirty="0">
                <a:solidFill>
                  <a:schemeClr val="tx2"/>
                </a:solidFill>
              </a:rPr>
            </a:br>
            <a:r>
              <a:rPr lang="en-US" sz="1800" b="1" i="1" dirty="0">
                <a:solidFill>
                  <a:schemeClr val="tx2"/>
                </a:solidFill>
              </a:rPr>
              <a:t>Including People with Disabilities: </a:t>
            </a:r>
            <a:br>
              <a:rPr lang="en-US" sz="1800" b="1" i="1" dirty="0">
                <a:solidFill>
                  <a:schemeClr val="tx2"/>
                </a:solidFill>
              </a:rPr>
            </a:br>
            <a:r>
              <a:rPr lang="en-US" sz="1800" b="1" i="1" dirty="0">
                <a:solidFill>
                  <a:schemeClr val="tx2"/>
                </a:solidFill>
              </a:rPr>
              <a:t>Public Health Workforce Competencies</a:t>
            </a:r>
            <a:br>
              <a:rPr lang="en-US" sz="1800" b="1" i="1" dirty="0">
                <a:solidFill>
                  <a:schemeClr val="tx2"/>
                </a:solidFill>
              </a:rPr>
            </a:br>
            <a:r>
              <a:rPr lang="en-US" sz="1800" b="1" dirty="0">
                <a:hlinkClick r:id="rId5"/>
              </a:rPr>
              <a:t>www.disabilityinpublichealth.org</a:t>
            </a:r>
            <a:r>
              <a:rPr lang="en-US" sz="1800" b="1" dirty="0"/>
              <a:t> </a:t>
            </a:r>
            <a:br>
              <a:rPr lang="en-US" sz="1800" b="1" i="1" dirty="0">
                <a:solidFill>
                  <a:schemeClr val="tx2"/>
                </a:solidFill>
              </a:rPr>
            </a:br>
            <a:br>
              <a:rPr lang="en-US" sz="900" b="1" i="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5" name="Picture 4"/>
          <p:cNvPicPr/>
          <p:nvPr/>
        </p:nvPicPr>
        <p:blipFill>
          <a:blip r:embed="rId7" cstate="print">
            <a:extLst>
              <a:ext uri="{28A0092B-C50C-407E-A947-70E740481C1C}">
                <a14:useLocalDpi xmlns:a14="http://schemas.microsoft.com/office/drawing/2010/main" val="0"/>
              </a:ext>
            </a:extLst>
          </a:blip>
          <a:stretch>
            <a:fillRect/>
          </a:stretch>
        </p:blipFill>
        <p:spPr>
          <a:xfrm>
            <a:off x="465597" y="1543050"/>
            <a:ext cx="5907881" cy="1077754"/>
          </a:xfrm>
          <a:prstGeom prst="rect">
            <a:avLst/>
          </a:prstGeom>
        </p:spPr>
      </p:pic>
      <p:sp>
        <p:nvSpPr>
          <p:cNvPr id="2" name="Rectangle 1"/>
          <p:cNvSpPr/>
          <p:nvPr/>
        </p:nvSpPr>
        <p:spPr>
          <a:xfrm>
            <a:off x="342900" y="332683"/>
            <a:ext cx="1239442" cy="300082"/>
          </a:xfrm>
          <a:prstGeom prst="rect">
            <a:avLst/>
          </a:prstGeom>
        </p:spPr>
        <p:txBody>
          <a:bodyPr wrap="none">
            <a:spAutoFit/>
          </a:bodyPr>
          <a:lstStyle/>
          <a:p>
            <a:pPr defTabSz="685800" fontAlgn="base">
              <a:spcBef>
                <a:spcPct val="0"/>
              </a:spcBef>
              <a:spcAft>
                <a:spcPct val="0"/>
              </a:spcAft>
            </a:pPr>
            <a:r>
              <a:rPr lang="en-US" sz="1350" b="1" u="sng" kern="1200" dirty="0">
                <a:solidFill>
                  <a:srgbClr val="1F497D"/>
                </a:solidFill>
                <a:latin typeface="Arial" charset="0"/>
                <a:ea typeface="+mn-ea"/>
                <a:cs typeface="+mn-cs"/>
              </a:rPr>
              <a:t>AUCD Tools:</a:t>
            </a:r>
            <a:endParaRPr lang="en-US" sz="1350" kern="1200" dirty="0">
              <a:solidFill>
                <a:prstClr val="black"/>
              </a:solidFill>
              <a:latin typeface="Arial" charset="0"/>
              <a:ea typeface="+mn-ea"/>
              <a:cs typeface="+mn-cs"/>
            </a:endParaRPr>
          </a:p>
        </p:txBody>
      </p:sp>
    </p:spTree>
    <p:custDataLst>
      <p:tags r:id="rId1"/>
    </p:custDataLst>
    <p:extLst>
      <p:ext uri="{BB962C8B-B14F-4D97-AF65-F5344CB8AC3E}">
        <p14:creationId xmlns:p14="http://schemas.microsoft.com/office/powerpoint/2010/main" val="336367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34565" y="3257550"/>
            <a:ext cx="6324600" cy="514350"/>
          </a:xfrm>
        </p:spPr>
        <p:txBody>
          <a:bodyPr rtlCol="0"/>
          <a:lstStyle/>
          <a:p>
            <a:pPr eaLnBrk="1" fontAlgn="auto" hangingPunct="1">
              <a:spcAft>
                <a:spcPts val="0"/>
              </a:spcAft>
              <a:defRPr/>
            </a:pPr>
            <a:r>
              <a:rPr lang="en-US" sz="1650" b="1" dirty="0">
                <a:solidFill>
                  <a:schemeClr val="tx2"/>
                </a:solidFill>
              </a:rPr>
              <a:t>Competency 1: Discuss disability models across the lifespan</a:t>
            </a:r>
            <a:br>
              <a:rPr lang="en-US" sz="1650" b="1" dirty="0">
                <a:solidFill>
                  <a:schemeClr val="tx2"/>
                </a:solidFill>
              </a:rPr>
            </a:br>
            <a:r>
              <a:rPr lang="en-US" sz="1650" b="1" dirty="0">
                <a:solidFill>
                  <a:schemeClr val="tx2"/>
                </a:solidFill>
              </a:rPr>
              <a:t>Competency 2: Discuss methods used to assess health issues for people with disabilities </a:t>
            </a:r>
            <a:br>
              <a:rPr lang="en-US" sz="1650" b="1" dirty="0">
                <a:solidFill>
                  <a:schemeClr val="tx2"/>
                </a:solidFill>
              </a:rPr>
            </a:br>
            <a:r>
              <a:rPr lang="en-US" sz="1650" b="1" dirty="0">
                <a:solidFill>
                  <a:schemeClr val="tx2"/>
                </a:solidFill>
              </a:rPr>
              <a:t>Competency 3: Identify how public health programs impact health outcomes for people with disabilities</a:t>
            </a:r>
            <a:br>
              <a:rPr lang="en-US" sz="1650" b="1" dirty="0">
                <a:solidFill>
                  <a:schemeClr val="tx2"/>
                </a:solidFill>
              </a:rPr>
            </a:br>
            <a:r>
              <a:rPr lang="en-US" sz="1650" b="1" dirty="0">
                <a:solidFill>
                  <a:schemeClr val="tx2"/>
                </a:solidFill>
              </a:rPr>
              <a:t>Competency 4: Implement and evaluate strategies to include people with disabilities in public health programs that promote health, prevent disease, and manage chronic and other health conditions</a:t>
            </a:r>
            <a:br>
              <a:rPr lang="en-US" sz="1650" b="1" dirty="0">
                <a:solidFill>
                  <a:schemeClr val="tx2"/>
                </a:solidFill>
              </a:rPr>
            </a:br>
            <a:br>
              <a:rPr lang="en-US" sz="1650" b="1" dirty="0">
                <a:solidFill>
                  <a:schemeClr val="tx2"/>
                </a:solidFill>
              </a:rPr>
            </a:br>
            <a:r>
              <a:rPr lang="en-US" sz="1650" b="1" dirty="0">
                <a:solidFill>
                  <a:schemeClr val="tx2"/>
                </a:solidFill>
              </a:rPr>
              <a:t>                          </a:t>
            </a:r>
            <a:r>
              <a:rPr lang="en-US" sz="1650" b="1" dirty="0">
                <a:hlinkClick r:id="rId5"/>
              </a:rPr>
              <a:t>www.disabilityinpublichealth.org</a:t>
            </a:r>
            <a:r>
              <a:rPr lang="en-US" sz="1650" b="1" dirty="0"/>
              <a:t> </a:t>
            </a:r>
            <a:br>
              <a:rPr lang="en-US" sz="1800" b="1" i="1" dirty="0">
                <a:solidFill>
                  <a:schemeClr val="tx2"/>
                </a:solidFill>
              </a:rPr>
            </a:br>
            <a:br>
              <a:rPr lang="en-US" sz="900" b="1" i="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5" name="Picture 4"/>
          <p:cNvPicPr/>
          <p:nvPr/>
        </p:nvPicPr>
        <p:blipFill>
          <a:blip r:embed="rId7" cstate="print">
            <a:extLst>
              <a:ext uri="{28A0092B-C50C-407E-A947-70E740481C1C}">
                <a14:useLocalDpi xmlns:a14="http://schemas.microsoft.com/office/drawing/2010/main" val="0"/>
              </a:ext>
            </a:extLst>
          </a:blip>
          <a:stretch>
            <a:fillRect/>
          </a:stretch>
        </p:blipFill>
        <p:spPr>
          <a:xfrm>
            <a:off x="571501" y="770918"/>
            <a:ext cx="5850731" cy="943583"/>
          </a:xfrm>
          <a:prstGeom prst="rect">
            <a:avLst/>
          </a:prstGeom>
        </p:spPr>
      </p:pic>
    </p:spTree>
    <p:custDataLst>
      <p:tags r:id="rId1"/>
    </p:custDataLst>
    <p:extLst>
      <p:ext uri="{BB962C8B-B14F-4D97-AF65-F5344CB8AC3E}">
        <p14:creationId xmlns:p14="http://schemas.microsoft.com/office/powerpoint/2010/main" val="43889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fontAlgn="base">
              <a:spcBef>
                <a:spcPct val="0"/>
              </a:spcBef>
              <a:spcAft>
                <a:spcPct val="0"/>
              </a:spcAft>
            </a:pPr>
            <a:fld id="{BD6DBA53-A4EE-4191-BD5A-1556A2EE4D23}" type="slidenum">
              <a:rPr lang="en-US" kern="1200">
                <a:solidFill>
                  <a:prstClr val="black">
                    <a:tint val="75000"/>
                  </a:prstClr>
                </a:solidFill>
                <a:latin typeface="Arial" charset="0"/>
                <a:ea typeface="+mn-ea"/>
                <a:cs typeface="+mn-cs"/>
              </a:rPr>
              <a:pPr defTabSz="685800" fontAlgn="base">
                <a:spcBef>
                  <a:spcPct val="0"/>
                </a:spcBef>
                <a:spcAft>
                  <a:spcPct val="0"/>
                </a:spcAft>
              </a:pPr>
              <a:t>13</a:t>
            </a:fld>
            <a:endParaRPr lang="en-US" kern="1200">
              <a:solidFill>
                <a:prstClr val="black">
                  <a:tint val="75000"/>
                </a:prstClr>
              </a:solidFill>
              <a:latin typeface="Arial" charset="0"/>
              <a:ea typeface="+mn-ea"/>
              <a:cs typeface="+mn-cs"/>
            </a:endParaRPr>
          </a:p>
        </p:txBody>
      </p:sp>
      <p:sp>
        <p:nvSpPr>
          <p:cNvPr id="6" name="TextBox 5"/>
          <p:cNvSpPr txBox="1"/>
          <p:nvPr/>
        </p:nvSpPr>
        <p:spPr>
          <a:xfrm>
            <a:off x="457200" y="1657351"/>
            <a:ext cx="5772150" cy="1073371"/>
          </a:xfrm>
          <a:prstGeom prst="rect">
            <a:avLst/>
          </a:prstGeom>
          <a:noFill/>
        </p:spPr>
        <p:txBody>
          <a:bodyPr wrap="square" rtlCol="0">
            <a:spAutoFit/>
          </a:bodyPr>
          <a:lstStyle/>
          <a:p>
            <a:pPr algn="ctr" defTabSz="685800"/>
            <a:r>
              <a:rPr lang="en-US" sz="2400" kern="1200" dirty="0">
                <a:solidFill>
                  <a:prstClr val="black"/>
                </a:solidFill>
                <a:latin typeface="Calibri" pitchFamily="34" charset="0"/>
                <a:ea typeface="+mn-ea"/>
                <a:cs typeface="Calibri" pitchFamily="34" charset="0"/>
                <a:hlinkClick r:id="rId3"/>
              </a:rPr>
              <a:t>www.phetoolkit.org</a:t>
            </a:r>
            <a:endParaRPr lang="en-US" sz="2400" kern="1200" dirty="0">
              <a:solidFill>
                <a:prstClr val="black"/>
              </a:solidFill>
              <a:latin typeface="Calibri" pitchFamily="34" charset="0"/>
              <a:ea typeface="+mn-ea"/>
              <a:cs typeface="Calibri" pitchFamily="34" charset="0"/>
            </a:endParaRPr>
          </a:p>
          <a:p>
            <a:pPr algn="ctr" defTabSz="685800"/>
            <a:br>
              <a:rPr lang="en-US" sz="2100" i="1" kern="1200" dirty="0">
                <a:solidFill>
                  <a:prstClr val="black"/>
                </a:solidFill>
                <a:latin typeface="Calibri"/>
                <a:ea typeface="+mn-ea"/>
                <a:cs typeface="+mn-cs"/>
              </a:rPr>
            </a:br>
            <a:endParaRPr lang="en-US" sz="1875" kern="1200" dirty="0">
              <a:solidFill>
                <a:prstClr val="black"/>
              </a:solidFill>
              <a:latin typeface="Calibri"/>
              <a:ea typeface="+mn-ea"/>
              <a:cs typeface="+mn-cs"/>
            </a:endParaRPr>
          </a:p>
        </p:txBody>
      </p:sp>
      <p:sp>
        <p:nvSpPr>
          <p:cNvPr id="7" name="Freeform 14"/>
          <p:cNvSpPr>
            <a:spLocks/>
          </p:cNvSpPr>
          <p:nvPr/>
        </p:nvSpPr>
        <p:spPr bwMode="auto">
          <a:xfrm>
            <a:off x="0" y="4672012"/>
            <a:ext cx="6858000" cy="471488"/>
          </a:xfrm>
          <a:custGeom>
            <a:avLst/>
            <a:gdLst>
              <a:gd name="T0" fmla="*/ 2147483647 w 28190"/>
              <a:gd name="T1" fmla="*/ 2147483647 h 3166"/>
              <a:gd name="T2" fmla="*/ 0 w 28190"/>
              <a:gd name="T3" fmla="*/ 2147483647 h 3166"/>
              <a:gd name="T4" fmla="*/ 0 w 28190"/>
              <a:gd name="T5" fmla="*/ 2147483647 h 3166"/>
              <a:gd name="T6" fmla="*/ 0 w 28190"/>
              <a:gd name="T7" fmla="*/ 2147483647 h 3166"/>
              <a:gd name="T8" fmla="*/ 0 w 28190"/>
              <a:gd name="T9" fmla="*/ 2147483647 h 3166"/>
              <a:gd name="T10" fmla="*/ 0 w 28190"/>
              <a:gd name="T11" fmla="*/ 2147483647 h 3166"/>
              <a:gd name="T12" fmla="*/ 0 w 28190"/>
              <a:gd name="T13" fmla="*/ 2147483647 h 3166"/>
              <a:gd name="T14" fmla="*/ 0 w 28190"/>
              <a:gd name="T15" fmla="*/ 2147483647 h 3166"/>
              <a:gd name="T16" fmla="*/ 0 w 28190"/>
              <a:gd name="T17" fmla="*/ 2147483647 h 3166"/>
              <a:gd name="T18" fmla="*/ 0 w 28190"/>
              <a:gd name="T19" fmla="*/ 2147483647 h 3166"/>
              <a:gd name="T20" fmla="*/ 0 w 28190"/>
              <a:gd name="T21" fmla="*/ 2147483647 h 3166"/>
              <a:gd name="T22" fmla="*/ 0 w 28190"/>
              <a:gd name="T23" fmla="*/ 2147483647 h 3166"/>
              <a:gd name="T24" fmla="*/ 0 w 28190"/>
              <a:gd name="T25" fmla="*/ 2147483647 h 3166"/>
              <a:gd name="T26" fmla="*/ 0 w 28190"/>
              <a:gd name="T27" fmla="*/ 2147483647 h 3166"/>
              <a:gd name="T28" fmla="*/ 0 w 28190"/>
              <a:gd name="T29" fmla="*/ 2147483647 h 3166"/>
              <a:gd name="T30" fmla="*/ 0 w 28190"/>
              <a:gd name="T31" fmla="*/ 2147483647 h 3166"/>
              <a:gd name="T32" fmla="*/ 0 w 28190"/>
              <a:gd name="T33" fmla="*/ 2147483647 h 3166"/>
              <a:gd name="T34" fmla="*/ 0 w 28190"/>
              <a:gd name="T35" fmla="*/ 2147483647 h 3166"/>
              <a:gd name="T36" fmla="*/ 2147483647 w 28190"/>
              <a:gd name="T37" fmla="*/ 2147483647 h 3166"/>
              <a:gd name="T38" fmla="*/ 2147483647 w 28190"/>
              <a:gd name="T39" fmla="*/ 2147483647 h 3166"/>
              <a:gd name="T40" fmla="*/ 2147483647 w 28190"/>
              <a:gd name="T41" fmla="*/ 2147483647 h 3166"/>
              <a:gd name="T42" fmla="*/ 2147483647 w 28190"/>
              <a:gd name="T43" fmla="*/ 2147483647 h 3166"/>
              <a:gd name="T44" fmla="*/ 2147483647 w 28190"/>
              <a:gd name="T45" fmla="*/ 2147483647 h 3166"/>
              <a:gd name="T46" fmla="*/ 2147483647 w 28190"/>
              <a:gd name="T47" fmla="*/ 2147483647 h 3166"/>
              <a:gd name="T48" fmla="*/ 2147483647 w 28190"/>
              <a:gd name="T49" fmla="*/ 2147483647 h 3166"/>
              <a:gd name="T50" fmla="*/ 2147483647 w 28190"/>
              <a:gd name="T51" fmla="*/ 2147483647 h 3166"/>
              <a:gd name="T52" fmla="*/ 2147483647 w 28190"/>
              <a:gd name="T53" fmla="*/ 2147483647 h 3166"/>
              <a:gd name="T54" fmla="*/ 2147483647 w 28190"/>
              <a:gd name="T55" fmla="*/ 2147483647 h 3166"/>
              <a:gd name="T56" fmla="*/ 2147483647 w 28190"/>
              <a:gd name="T57" fmla="*/ 2147483647 h 3166"/>
              <a:gd name="T58" fmla="*/ 2147483647 w 28190"/>
              <a:gd name="T59" fmla="*/ 2147483647 h 3166"/>
              <a:gd name="T60" fmla="*/ 2147483647 w 28190"/>
              <a:gd name="T61" fmla="*/ 2147483647 h 3166"/>
              <a:gd name="T62" fmla="*/ 2147483647 w 28190"/>
              <a:gd name="T63" fmla="*/ 2147483647 h 3166"/>
              <a:gd name="T64" fmla="*/ 2147483647 w 28190"/>
              <a:gd name="T65" fmla="*/ 2147483647 h 3166"/>
              <a:gd name="T66" fmla="*/ 2147483647 w 28190"/>
              <a:gd name="T67" fmla="*/ 2147483647 h 3166"/>
              <a:gd name="T68" fmla="*/ 2147483647 w 28190"/>
              <a:gd name="T69" fmla="*/ 2147483647 h 3166"/>
              <a:gd name="T70" fmla="*/ 2147483647 w 28190"/>
              <a:gd name="T71" fmla="*/ 2147483647 h 3166"/>
              <a:gd name="T72" fmla="*/ 2147483647 w 28190"/>
              <a:gd name="T73" fmla="*/ 2147483647 h 3166"/>
              <a:gd name="T74" fmla="*/ 2147483647 w 28190"/>
              <a:gd name="T75" fmla="*/ 2147483647 h 3166"/>
              <a:gd name="T76" fmla="*/ 2147483647 w 28190"/>
              <a:gd name="T77" fmla="*/ 2147483647 h 3166"/>
              <a:gd name="T78" fmla="*/ 2147483647 w 28190"/>
              <a:gd name="T79" fmla="*/ 2147483647 h 3166"/>
              <a:gd name="T80" fmla="*/ 2147483647 w 28190"/>
              <a:gd name="T81" fmla="*/ 2147483647 h 3166"/>
              <a:gd name="T82" fmla="*/ 2147483647 w 28190"/>
              <a:gd name="T83" fmla="*/ 2147483647 h 3166"/>
              <a:gd name="T84" fmla="*/ 2147483647 w 28190"/>
              <a:gd name="T85" fmla="*/ 2147483647 h 3166"/>
              <a:gd name="T86" fmla="*/ 2147483647 w 28190"/>
              <a:gd name="T87" fmla="*/ 2147483647 h 3166"/>
              <a:gd name="T88" fmla="*/ 2147483647 w 28190"/>
              <a:gd name="T89" fmla="*/ 2147483647 h 3166"/>
              <a:gd name="T90" fmla="*/ 2147483647 w 28190"/>
              <a:gd name="T91" fmla="*/ 2147483647 h 3166"/>
              <a:gd name="T92" fmla="*/ 2147483647 w 28190"/>
              <a:gd name="T93" fmla="*/ 2147483647 h 3166"/>
              <a:gd name="T94" fmla="*/ 2147483647 w 28190"/>
              <a:gd name="T95" fmla="*/ 2147483647 h 3166"/>
              <a:gd name="T96" fmla="*/ 2147483647 w 28190"/>
              <a:gd name="T97" fmla="*/ 2147483647 h 3166"/>
              <a:gd name="T98" fmla="*/ 2147483647 w 28190"/>
              <a:gd name="T99" fmla="*/ 0 h 3166"/>
              <a:gd name="T100" fmla="*/ 2147483647 w 28190"/>
              <a:gd name="T101" fmla="*/ 2147483647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90" h="3166">
                <a:moveTo>
                  <a:pt x="28190" y="3166"/>
                </a:moveTo>
                <a:lnTo>
                  <a:pt x="0" y="3166"/>
                </a:lnTo>
                <a:lnTo>
                  <a:pt x="0" y="2994"/>
                </a:lnTo>
                <a:lnTo>
                  <a:pt x="0" y="2854"/>
                </a:lnTo>
                <a:lnTo>
                  <a:pt x="0" y="2744"/>
                </a:lnTo>
                <a:lnTo>
                  <a:pt x="0" y="2657"/>
                </a:lnTo>
                <a:lnTo>
                  <a:pt x="0" y="2590"/>
                </a:lnTo>
                <a:lnTo>
                  <a:pt x="0" y="2536"/>
                </a:lnTo>
                <a:lnTo>
                  <a:pt x="0" y="2492"/>
                </a:lnTo>
                <a:lnTo>
                  <a:pt x="0" y="2453"/>
                </a:lnTo>
                <a:lnTo>
                  <a:pt x="0" y="2414"/>
                </a:lnTo>
                <a:lnTo>
                  <a:pt x="0" y="2370"/>
                </a:lnTo>
                <a:lnTo>
                  <a:pt x="0" y="2316"/>
                </a:lnTo>
                <a:lnTo>
                  <a:pt x="0" y="2249"/>
                </a:lnTo>
                <a:lnTo>
                  <a:pt x="0" y="2162"/>
                </a:lnTo>
                <a:lnTo>
                  <a:pt x="0" y="2052"/>
                </a:lnTo>
                <a:lnTo>
                  <a:pt x="0" y="1912"/>
                </a:ln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3166"/>
                </a:lnTo>
                <a:close/>
              </a:path>
            </a:pathLst>
          </a:custGeom>
          <a:solidFill>
            <a:srgbClr val="014592"/>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sp>
        <p:nvSpPr>
          <p:cNvPr id="8" name="Freeform 16"/>
          <p:cNvSpPr>
            <a:spLocks/>
          </p:cNvSpPr>
          <p:nvPr/>
        </p:nvSpPr>
        <p:spPr bwMode="auto">
          <a:xfrm>
            <a:off x="0" y="4667250"/>
            <a:ext cx="6858000" cy="386954"/>
          </a:xfrm>
          <a:custGeom>
            <a:avLst/>
            <a:gdLst>
              <a:gd name="T0" fmla="*/ 0 w 28190"/>
              <a:gd name="T1" fmla="*/ 2147483647 h 2602"/>
              <a:gd name="T2" fmla="*/ 2147483647 w 28190"/>
              <a:gd name="T3" fmla="*/ 2147483647 h 2602"/>
              <a:gd name="T4" fmla="*/ 2147483647 w 28190"/>
              <a:gd name="T5" fmla="*/ 2147483647 h 2602"/>
              <a:gd name="T6" fmla="*/ 2147483647 w 28190"/>
              <a:gd name="T7" fmla="*/ 2147483647 h 2602"/>
              <a:gd name="T8" fmla="*/ 2147483647 w 28190"/>
              <a:gd name="T9" fmla="*/ 2147483647 h 2602"/>
              <a:gd name="T10" fmla="*/ 2147483647 w 28190"/>
              <a:gd name="T11" fmla="*/ 2147483647 h 2602"/>
              <a:gd name="T12" fmla="*/ 2147483647 w 28190"/>
              <a:gd name="T13" fmla="*/ 2147483647 h 2602"/>
              <a:gd name="T14" fmla="*/ 2147483647 w 28190"/>
              <a:gd name="T15" fmla="*/ 2147483647 h 2602"/>
              <a:gd name="T16" fmla="*/ 2147483647 w 28190"/>
              <a:gd name="T17" fmla="*/ 2147483647 h 2602"/>
              <a:gd name="T18" fmla="*/ 2147483647 w 28190"/>
              <a:gd name="T19" fmla="*/ 2147483647 h 2602"/>
              <a:gd name="T20" fmla="*/ 2147483647 w 28190"/>
              <a:gd name="T21" fmla="*/ 2147483647 h 2602"/>
              <a:gd name="T22" fmla="*/ 2147483647 w 28190"/>
              <a:gd name="T23" fmla="*/ 2147483647 h 2602"/>
              <a:gd name="T24" fmla="*/ 2147483647 w 28190"/>
              <a:gd name="T25" fmla="*/ 2147483647 h 2602"/>
              <a:gd name="T26" fmla="*/ 2147483647 w 28190"/>
              <a:gd name="T27" fmla="*/ 2147483647 h 2602"/>
              <a:gd name="T28" fmla="*/ 2147483647 w 28190"/>
              <a:gd name="T29" fmla="*/ 2147483647 h 2602"/>
              <a:gd name="T30" fmla="*/ 2147483647 w 28190"/>
              <a:gd name="T31" fmla="*/ 2147483647 h 2602"/>
              <a:gd name="T32" fmla="*/ 2147483647 w 28190"/>
              <a:gd name="T33" fmla="*/ 0 h 2602"/>
              <a:gd name="T34" fmla="*/ 2147483647 w 28190"/>
              <a:gd name="T35" fmla="*/ 2147483647 h 2602"/>
              <a:gd name="T36" fmla="*/ 2147483647 w 28190"/>
              <a:gd name="T37" fmla="*/ 2147483647 h 2602"/>
              <a:gd name="T38" fmla="*/ 2147483647 w 28190"/>
              <a:gd name="T39" fmla="*/ 2147483647 h 2602"/>
              <a:gd name="T40" fmla="*/ 2147483647 w 28190"/>
              <a:gd name="T41" fmla="*/ 2147483647 h 2602"/>
              <a:gd name="T42" fmla="*/ 2147483647 w 28190"/>
              <a:gd name="T43" fmla="*/ 2147483647 h 2602"/>
              <a:gd name="T44" fmla="*/ 2147483647 w 28190"/>
              <a:gd name="T45" fmla="*/ 2147483647 h 2602"/>
              <a:gd name="T46" fmla="*/ 2147483647 w 28190"/>
              <a:gd name="T47" fmla="*/ 2147483647 h 2602"/>
              <a:gd name="T48" fmla="*/ 2147483647 w 28190"/>
              <a:gd name="T49" fmla="*/ 2147483647 h 2602"/>
              <a:gd name="T50" fmla="*/ 2147483647 w 28190"/>
              <a:gd name="T51" fmla="*/ 2147483647 h 2602"/>
              <a:gd name="T52" fmla="*/ 2147483647 w 28190"/>
              <a:gd name="T53" fmla="*/ 2147483647 h 2602"/>
              <a:gd name="T54" fmla="*/ 2147483647 w 28190"/>
              <a:gd name="T55" fmla="*/ 2147483647 h 2602"/>
              <a:gd name="T56" fmla="*/ 2147483647 w 28190"/>
              <a:gd name="T57" fmla="*/ 2147483647 h 2602"/>
              <a:gd name="T58" fmla="*/ 2147483647 w 28190"/>
              <a:gd name="T59" fmla="*/ 2147483647 h 2602"/>
              <a:gd name="T60" fmla="*/ 2147483647 w 28190"/>
              <a:gd name="T61" fmla="*/ 2147483647 h 2602"/>
              <a:gd name="T62" fmla="*/ 2147483647 w 28190"/>
              <a:gd name="T63" fmla="*/ 2147483647 h 2602"/>
              <a:gd name="T64" fmla="*/ 2147483647 w 28190"/>
              <a:gd name="T65" fmla="*/ 214748364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CE6401"/>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sp>
        <p:nvSpPr>
          <p:cNvPr id="9" name="Freeform 30"/>
          <p:cNvSpPr>
            <a:spLocks/>
          </p:cNvSpPr>
          <p:nvPr/>
        </p:nvSpPr>
        <p:spPr bwMode="auto">
          <a:xfrm rot="10800000">
            <a:off x="0" y="189310"/>
            <a:ext cx="6858000" cy="526256"/>
          </a:xfrm>
          <a:custGeom>
            <a:avLst/>
            <a:gdLst>
              <a:gd name="T0" fmla="*/ 0 w 28190"/>
              <a:gd name="T1" fmla="*/ 2147483647 h 2602"/>
              <a:gd name="T2" fmla="*/ 2147483647 w 28190"/>
              <a:gd name="T3" fmla="*/ 2147483647 h 2602"/>
              <a:gd name="T4" fmla="*/ 2147483647 w 28190"/>
              <a:gd name="T5" fmla="*/ 2147483647 h 2602"/>
              <a:gd name="T6" fmla="*/ 2147483647 w 28190"/>
              <a:gd name="T7" fmla="*/ 2147483647 h 2602"/>
              <a:gd name="T8" fmla="*/ 2147483647 w 28190"/>
              <a:gd name="T9" fmla="*/ 2147483647 h 2602"/>
              <a:gd name="T10" fmla="*/ 2147483647 w 28190"/>
              <a:gd name="T11" fmla="*/ 2147483647 h 2602"/>
              <a:gd name="T12" fmla="*/ 2147483647 w 28190"/>
              <a:gd name="T13" fmla="*/ 2147483647 h 2602"/>
              <a:gd name="T14" fmla="*/ 2147483647 w 28190"/>
              <a:gd name="T15" fmla="*/ 2147483647 h 2602"/>
              <a:gd name="T16" fmla="*/ 2147483647 w 28190"/>
              <a:gd name="T17" fmla="*/ 2147483647 h 2602"/>
              <a:gd name="T18" fmla="*/ 2147483647 w 28190"/>
              <a:gd name="T19" fmla="*/ 2147483647 h 2602"/>
              <a:gd name="T20" fmla="*/ 2147483647 w 28190"/>
              <a:gd name="T21" fmla="*/ 2147483647 h 2602"/>
              <a:gd name="T22" fmla="*/ 2147483647 w 28190"/>
              <a:gd name="T23" fmla="*/ 2147483647 h 2602"/>
              <a:gd name="T24" fmla="*/ 2147483647 w 28190"/>
              <a:gd name="T25" fmla="*/ 2147483647 h 2602"/>
              <a:gd name="T26" fmla="*/ 2147483647 w 28190"/>
              <a:gd name="T27" fmla="*/ 2147483647 h 2602"/>
              <a:gd name="T28" fmla="*/ 2147483647 w 28190"/>
              <a:gd name="T29" fmla="*/ 2147483647 h 2602"/>
              <a:gd name="T30" fmla="*/ 2147483647 w 28190"/>
              <a:gd name="T31" fmla="*/ 2147483647 h 2602"/>
              <a:gd name="T32" fmla="*/ 2147483647 w 28190"/>
              <a:gd name="T33" fmla="*/ 0 h 2602"/>
              <a:gd name="T34" fmla="*/ 2147483647 w 28190"/>
              <a:gd name="T35" fmla="*/ 2147483647 h 2602"/>
              <a:gd name="T36" fmla="*/ 2147483647 w 28190"/>
              <a:gd name="T37" fmla="*/ 2147483647 h 2602"/>
              <a:gd name="T38" fmla="*/ 2147483647 w 28190"/>
              <a:gd name="T39" fmla="*/ 2147483647 h 2602"/>
              <a:gd name="T40" fmla="*/ 2147483647 w 28190"/>
              <a:gd name="T41" fmla="*/ 2147483647 h 2602"/>
              <a:gd name="T42" fmla="*/ 2147483647 w 28190"/>
              <a:gd name="T43" fmla="*/ 2147483647 h 2602"/>
              <a:gd name="T44" fmla="*/ 2147483647 w 28190"/>
              <a:gd name="T45" fmla="*/ 2147483647 h 2602"/>
              <a:gd name="T46" fmla="*/ 2147483647 w 28190"/>
              <a:gd name="T47" fmla="*/ 2147483647 h 2602"/>
              <a:gd name="T48" fmla="*/ 2147483647 w 28190"/>
              <a:gd name="T49" fmla="*/ 2147483647 h 2602"/>
              <a:gd name="T50" fmla="*/ 2147483647 w 28190"/>
              <a:gd name="T51" fmla="*/ 2147483647 h 2602"/>
              <a:gd name="T52" fmla="*/ 2147483647 w 28190"/>
              <a:gd name="T53" fmla="*/ 2147483647 h 2602"/>
              <a:gd name="T54" fmla="*/ 2147483647 w 28190"/>
              <a:gd name="T55" fmla="*/ 2147483647 h 2602"/>
              <a:gd name="T56" fmla="*/ 2147483647 w 28190"/>
              <a:gd name="T57" fmla="*/ 2147483647 h 2602"/>
              <a:gd name="T58" fmla="*/ 2147483647 w 28190"/>
              <a:gd name="T59" fmla="*/ 2147483647 h 2602"/>
              <a:gd name="T60" fmla="*/ 2147483647 w 28190"/>
              <a:gd name="T61" fmla="*/ 2147483647 h 2602"/>
              <a:gd name="T62" fmla="*/ 2147483647 w 28190"/>
              <a:gd name="T63" fmla="*/ 2147483647 h 2602"/>
              <a:gd name="T64" fmla="*/ 2147483647 w 28190"/>
              <a:gd name="T65" fmla="*/ 214748364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CE6401"/>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76" y="72628"/>
            <a:ext cx="1126331"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004" y="2220649"/>
            <a:ext cx="4016543" cy="181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85725" y="857250"/>
            <a:ext cx="6686550" cy="857250"/>
          </a:xfrm>
        </p:spPr>
        <p:txBody>
          <a:bodyPr>
            <a:noAutofit/>
          </a:bodyPr>
          <a:lstStyle/>
          <a:p>
            <a:r>
              <a:rPr lang="en-US" sz="2700" b="1" dirty="0"/>
              <a:t>Public Health is for Everyone: </a:t>
            </a:r>
            <a:br>
              <a:rPr lang="en-US" sz="2700" dirty="0"/>
            </a:br>
            <a:r>
              <a:rPr lang="en-US" sz="2100" dirty="0"/>
              <a:t>An inclusive planning toolkit for public health professionals</a:t>
            </a:r>
          </a:p>
        </p:txBody>
      </p:sp>
    </p:spTree>
    <p:extLst>
      <p:ext uri="{BB962C8B-B14F-4D97-AF65-F5344CB8AC3E}">
        <p14:creationId xmlns:p14="http://schemas.microsoft.com/office/powerpoint/2010/main" val="413029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7086"/>
            <a:ext cx="6628788" cy="81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857250"/>
            <a:ext cx="6858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83127" y="1543073"/>
            <a:ext cx="4686300" cy="350865"/>
          </a:xfrm>
          <a:prstGeom prst="rect">
            <a:avLst/>
          </a:prstGeom>
        </p:spPr>
        <p:txBody>
          <a:bodyPr wrap="square">
            <a:spAutoFit/>
          </a:bodyPr>
          <a:lstStyle/>
          <a:p>
            <a:pPr defTabSz="685800">
              <a:lnSpc>
                <a:spcPct val="80000"/>
              </a:lnSpc>
            </a:pPr>
            <a:r>
              <a:rPr lang="en-US" sz="2100" b="1" i="1" kern="1200" dirty="0">
                <a:solidFill>
                  <a:srgbClr val="4F81BD">
                    <a:lumMod val="50000"/>
                  </a:srgbClr>
                </a:solidFill>
                <a:latin typeface="Calibri"/>
                <a:ea typeface="+mn-ea"/>
                <a:cs typeface="+mn-cs"/>
              </a:rPr>
              <a:t> Public Health is for Everyone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182" y="22860"/>
            <a:ext cx="8785151" cy="472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47392" y="1491965"/>
            <a:ext cx="1110607" cy="923330"/>
          </a:xfrm>
          <a:prstGeom prst="rect">
            <a:avLst/>
          </a:prstGeom>
        </p:spPr>
        <p:txBody>
          <a:bodyPr wrap="square">
            <a:spAutoFit/>
          </a:bodyPr>
          <a:lstStyle/>
          <a:p>
            <a:pPr defTabSz="685800" fontAlgn="base">
              <a:spcBef>
                <a:spcPct val="0"/>
              </a:spcBef>
              <a:spcAft>
                <a:spcPct val="0"/>
              </a:spcAft>
            </a:pPr>
            <a:endParaRPr lang="en-US" sz="1350" b="1" kern="1200" dirty="0">
              <a:solidFill>
                <a:prstClr val="black"/>
              </a:solidFill>
              <a:latin typeface="Arial" charset="0"/>
              <a:ea typeface="+mn-ea"/>
              <a:cs typeface="+mn-cs"/>
            </a:endParaRPr>
          </a:p>
          <a:p>
            <a:pPr defTabSz="685800" fontAlgn="base">
              <a:spcBef>
                <a:spcPct val="0"/>
              </a:spcBef>
              <a:spcAft>
                <a:spcPct val="0"/>
              </a:spcAft>
            </a:pPr>
            <a:r>
              <a:rPr lang="en-US" sz="1350" b="1" kern="1200" dirty="0">
                <a:solidFill>
                  <a:prstClr val="black"/>
                </a:solidFill>
                <a:latin typeface="Arial" charset="0"/>
                <a:ea typeface="+mn-ea"/>
                <a:cs typeface="+mn-cs"/>
              </a:rPr>
              <a:t>Share Your Resources</a:t>
            </a:r>
            <a:br>
              <a:rPr lang="en-US" sz="1350" kern="1200" dirty="0">
                <a:solidFill>
                  <a:prstClr val="black"/>
                </a:solidFill>
                <a:latin typeface="Arial" charset="0"/>
                <a:ea typeface="+mn-ea"/>
                <a:cs typeface="+mn-cs"/>
              </a:rPr>
            </a:br>
            <a:endParaRPr lang="en-US" sz="1350" kern="1200" dirty="0">
              <a:solidFill>
                <a:prstClr val="black"/>
              </a:solidFill>
              <a:latin typeface="Arial" charset="0"/>
              <a:ea typeface="+mn-ea"/>
              <a:cs typeface="+mn-cs"/>
            </a:endParaRPr>
          </a:p>
        </p:txBody>
      </p:sp>
      <p:cxnSp>
        <p:nvCxnSpPr>
          <p:cNvPr id="6" name="Straight Arrow Connector 5"/>
          <p:cNvCxnSpPr/>
          <p:nvPr/>
        </p:nvCxnSpPr>
        <p:spPr>
          <a:xfrm flipH="1" flipV="1">
            <a:off x="5747393" y="685823"/>
            <a:ext cx="422772" cy="10243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85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98847"/>
            <a:ext cx="4588328" cy="857250"/>
          </a:xfrm>
        </p:spPr>
        <p:txBody>
          <a:bodyPr>
            <a:normAutofit/>
          </a:bodyPr>
          <a:lstStyle/>
          <a:p>
            <a:r>
              <a:rPr lang="en-US" sz="2100" b="1" dirty="0"/>
              <a:t>Public Health is for Everyone: </a:t>
            </a:r>
            <a:br>
              <a:rPr lang="en-US" sz="2100" dirty="0"/>
            </a:br>
            <a:r>
              <a:rPr lang="en-US" sz="2100" dirty="0">
                <a:hlinkClick r:id="rId3"/>
              </a:rPr>
              <a:t>www.phetoolkit.org</a:t>
            </a:r>
            <a:r>
              <a:rPr lang="en-US" sz="2100" dirty="0"/>
              <a:t> </a:t>
            </a: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BD6DBA53-A4EE-4191-BD5A-1556A2EE4D23}" type="slidenum">
              <a:rPr lang="en-US" kern="1200">
                <a:solidFill>
                  <a:prstClr val="black">
                    <a:tint val="75000"/>
                  </a:prstClr>
                </a:solidFill>
                <a:latin typeface="Arial" charset="0"/>
                <a:ea typeface="+mn-ea"/>
                <a:cs typeface="+mn-cs"/>
              </a:rPr>
              <a:pPr defTabSz="685800" fontAlgn="base">
                <a:spcBef>
                  <a:spcPct val="0"/>
                </a:spcBef>
                <a:spcAft>
                  <a:spcPct val="0"/>
                </a:spcAft>
              </a:pPr>
              <a:t>15</a:t>
            </a:fld>
            <a:endParaRPr lang="en-US" kern="1200">
              <a:solidFill>
                <a:prstClr val="black">
                  <a:tint val="75000"/>
                </a:prstClr>
              </a:solidFill>
              <a:latin typeface="Arial" charset="0"/>
              <a:ea typeface="+mn-ea"/>
              <a:cs typeface="+mn-cs"/>
            </a:endParaRPr>
          </a:p>
        </p:txBody>
      </p:sp>
      <p:sp>
        <p:nvSpPr>
          <p:cNvPr id="5" name="Freeform 14"/>
          <p:cNvSpPr>
            <a:spLocks/>
          </p:cNvSpPr>
          <p:nvPr/>
        </p:nvSpPr>
        <p:spPr bwMode="auto">
          <a:xfrm>
            <a:off x="0" y="4672012"/>
            <a:ext cx="6858000" cy="471488"/>
          </a:xfrm>
          <a:custGeom>
            <a:avLst/>
            <a:gdLst>
              <a:gd name="T0" fmla="*/ 2147483647 w 28190"/>
              <a:gd name="T1" fmla="*/ 2147483647 h 3166"/>
              <a:gd name="T2" fmla="*/ 0 w 28190"/>
              <a:gd name="T3" fmla="*/ 2147483647 h 3166"/>
              <a:gd name="T4" fmla="*/ 0 w 28190"/>
              <a:gd name="T5" fmla="*/ 2147483647 h 3166"/>
              <a:gd name="T6" fmla="*/ 0 w 28190"/>
              <a:gd name="T7" fmla="*/ 2147483647 h 3166"/>
              <a:gd name="T8" fmla="*/ 0 w 28190"/>
              <a:gd name="T9" fmla="*/ 2147483647 h 3166"/>
              <a:gd name="T10" fmla="*/ 0 w 28190"/>
              <a:gd name="T11" fmla="*/ 2147483647 h 3166"/>
              <a:gd name="T12" fmla="*/ 0 w 28190"/>
              <a:gd name="T13" fmla="*/ 2147483647 h 3166"/>
              <a:gd name="T14" fmla="*/ 0 w 28190"/>
              <a:gd name="T15" fmla="*/ 2147483647 h 3166"/>
              <a:gd name="T16" fmla="*/ 0 w 28190"/>
              <a:gd name="T17" fmla="*/ 2147483647 h 3166"/>
              <a:gd name="T18" fmla="*/ 0 w 28190"/>
              <a:gd name="T19" fmla="*/ 2147483647 h 3166"/>
              <a:gd name="T20" fmla="*/ 0 w 28190"/>
              <a:gd name="T21" fmla="*/ 2147483647 h 3166"/>
              <a:gd name="T22" fmla="*/ 0 w 28190"/>
              <a:gd name="T23" fmla="*/ 2147483647 h 3166"/>
              <a:gd name="T24" fmla="*/ 0 w 28190"/>
              <a:gd name="T25" fmla="*/ 2147483647 h 3166"/>
              <a:gd name="T26" fmla="*/ 0 w 28190"/>
              <a:gd name="T27" fmla="*/ 2147483647 h 3166"/>
              <a:gd name="T28" fmla="*/ 0 w 28190"/>
              <a:gd name="T29" fmla="*/ 2147483647 h 3166"/>
              <a:gd name="T30" fmla="*/ 0 w 28190"/>
              <a:gd name="T31" fmla="*/ 2147483647 h 3166"/>
              <a:gd name="T32" fmla="*/ 0 w 28190"/>
              <a:gd name="T33" fmla="*/ 2147483647 h 3166"/>
              <a:gd name="T34" fmla="*/ 0 w 28190"/>
              <a:gd name="T35" fmla="*/ 2147483647 h 3166"/>
              <a:gd name="T36" fmla="*/ 2147483647 w 28190"/>
              <a:gd name="T37" fmla="*/ 2147483647 h 3166"/>
              <a:gd name="T38" fmla="*/ 2147483647 w 28190"/>
              <a:gd name="T39" fmla="*/ 2147483647 h 3166"/>
              <a:gd name="T40" fmla="*/ 2147483647 w 28190"/>
              <a:gd name="T41" fmla="*/ 2147483647 h 3166"/>
              <a:gd name="T42" fmla="*/ 2147483647 w 28190"/>
              <a:gd name="T43" fmla="*/ 2147483647 h 3166"/>
              <a:gd name="T44" fmla="*/ 2147483647 w 28190"/>
              <a:gd name="T45" fmla="*/ 2147483647 h 3166"/>
              <a:gd name="T46" fmla="*/ 2147483647 w 28190"/>
              <a:gd name="T47" fmla="*/ 2147483647 h 3166"/>
              <a:gd name="T48" fmla="*/ 2147483647 w 28190"/>
              <a:gd name="T49" fmla="*/ 2147483647 h 3166"/>
              <a:gd name="T50" fmla="*/ 2147483647 w 28190"/>
              <a:gd name="T51" fmla="*/ 2147483647 h 3166"/>
              <a:gd name="T52" fmla="*/ 2147483647 w 28190"/>
              <a:gd name="T53" fmla="*/ 2147483647 h 3166"/>
              <a:gd name="T54" fmla="*/ 2147483647 w 28190"/>
              <a:gd name="T55" fmla="*/ 2147483647 h 3166"/>
              <a:gd name="T56" fmla="*/ 2147483647 w 28190"/>
              <a:gd name="T57" fmla="*/ 2147483647 h 3166"/>
              <a:gd name="T58" fmla="*/ 2147483647 w 28190"/>
              <a:gd name="T59" fmla="*/ 2147483647 h 3166"/>
              <a:gd name="T60" fmla="*/ 2147483647 w 28190"/>
              <a:gd name="T61" fmla="*/ 2147483647 h 3166"/>
              <a:gd name="T62" fmla="*/ 2147483647 w 28190"/>
              <a:gd name="T63" fmla="*/ 2147483647 h 3166"/>
              <a:gd name="T64" fmla="*/ 2147483647 w 28190"/>
              <a:gd name="T65" fmla="*/ 2147483647 h 3166"/>
              <a:gd name="T66" fmla="*/ 2147483647 w 28190"/>
              <a:gd name="T67" fmla="*/ 2147483647 h 3166"/>
              <a:gd name="T68" fmla="*/ 2147483647 w 28190"/>
              <a:gd name="T69" fmla="*/ 2147483647 h 3166"/>
              <a:gd name="T70" fmla="*/ 2147483647 w 28190"/>
              <a:gd name="T71" fmla="*/ 2147483647 h 3166"/>
              <a:gd name="T72" fmla="*/ 2147483647 w 28190"/>
              <a:gd name="T73" fmla="*/ 2147483647 h 3166"/>
              <a:gd name="T74" fmla="*/ 2147483647 w 28190"/>
              <a:gd name="T75" fmla="*/ 2147483647 h 3166"/>
              <a:gd name="T76" fmla="*/ 2147483647 w 28190"/>
              <a:gd name="T77" fmla="*/ 2147483647 h 3166"/>
              <a:gd name="T78" fmla="*/ 2147483647 w 28190"/>
              <a:gd name="T79" fmla="*/ 2147483647 h 3166"/>
              <a:gd name="T80" fmla="*/ 2147483647 w 28190"/>
              <a:gd name="T81" fmla="*/ 2147483647 h 3166"/>
              <a:gd name="T82" fmla="*/ 2147483647 w 28190"/>
              <a:gd name="T83" fmla="*/ 2147483647 h 3166"/>
              <a:gd name="T84" fmla="*/ 2147483647 w 28190"/>
              <a:gd name="T85" fmla="*/ 2147483647 h 3166"/>
              <a:gd name="T86" fmla="*/ 2147483647 w 28190"/>
              <a:gd name="T87" fmla="*/ 2147483647 h 3166"/>
              <a:gd name="T88" fmla="*/ 2147483647 w 28190"/>
              <a:gd name="T89" fmla="*/ 2147483647 h 3166"/>
              <a:gd name="T90" fmla="*/ 2147483647 w 28190"/>
              <a:gd name="T91" fmla="*/ 2147483647 h 3166"/>
              <a:gd name="T92" fmla="*/ 2147483647 w 28190"/>
              <a:gd name="T93" fmla="*/ 2147483647 h 3166"/>
              <a:gd name="T94" fmla="*/ 2147483647 w 28190"/>
              <a:gd name="T95" fmla="*/ 2147483647 h 3166"/>
              <a:gd name="T96" fmla="*/ 2147483647 w 28190"/>
              <a:gd name="T97" fmla="*/ 2147483647 h 3166"/>
              <a:gd name="T98" fmla="*/ 2147483647 w 28190"/>
              <a:gd name="T99" fmla="*/ 0 h 3166"/>
              <a:gd name="T100" fmla="*/ 2147483647 w 28190"/>
              <a:gd name="T101" fmla="*/ 2147483647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90" h="3166">
                <a:moveTo>
                  <a:pt x="28190" y="3166"/>
                </a:moveTo>
                <a:lnTo>
                  <a:pt x="0" y="3166"/>
                </a:lnTo>
                <a:lnTo>
                  <a:pt x="0" y="2994"/>
                </a:lnTo>
                <a:lnTo>
                  <a:pt x="0" y="2854"/>
                </a:lnTo>
                <a:lnTo>
                  <a:pt x="0" y="2744"/>
                </a:lnTo>
                <a:lnTo>
                  <a:pt x="0" y="2657"/>
                </a:lnTo>
                <a:lnTo>
                  <a:pt x="0" y="2590"/>
                </a:lnTo>
                <a:lnTo>
                  <a:pt x="0" y="2536"/>
                </a:lnTo>
                <a:lnTo>
                  <a:pt x="0" y="2492"/>
                </a:lnTo>
                <a:lnTo>
                  <a:pt x="0" y="2453"/>
                </a:lnTo>
                <a:lnTo>
                  <a:pt x="0" y="2414"/>
                </a:lnTo>
                <a:lnTo>
                  <a:pt x="0" y="2370"/>
                </a:lnTo>
                <a:lnTo>
                  <a:pt x="0" y="2316"/>
                </a:lnTo>
                <a:lnTo>
                  <a:pt x="0" y="2249"/>
                </a:lnTo>
                <a:lnTo>
                  <a:pt x="0" y="2162"/>
                </a:lnTo>
                <a:lnTo>
                  <a:pt x="0" y="2052"/>
                </a:lnTo>
                <a:lnTo>
                  <a:pt x="0" y="1912"/>
                </a:ln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3166"/>
                </a:lnTo>
                <a:close/>
              </a:path>
            </a:pathLst>
          </a:custGeom>
          <a:solidFill>
            <a:srgbClr val="014592"/>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sp>
        <p:nvSpPr>
          <p:cNvPr id="6" name="Freeform 16"/>
          <p:cNvSpPr>
            <a:spLocks/>
          </p:cNvSpPr>
          <p:nvPr/>
        </p:nvSpPr>
        <p:spPr bwMode="auto">
          <a:xfrm>
            <a:off x="0" y="4667250"/>
            <a:ext cx="6858000" cy="386954"/>
          </a:xfrm>
          <a:custGeom>
            <a:avLst/>
            <a:gdLst>
              <a:gd name="T0" fmla="*/ 0 w 28190"/>
              <a:gd name="T1" fmla="*/ 2147483647 h 2602"/>
              <a:gd name="T2" fmla="*/ 2147483647 w 28190"/>
              <a:gd name="T3" fmla="*/ 2147483647 h 2602"/>
              <a:gd name="T4" fmla="*/ 2147483647 w 28190"/>
              <a:gd name="T5" fmla="*/ 2147483647 h 2602"/>
              <a:gd name="T6" fmla="*/ 2147483647 w 28190"/>
              <a:gd name="T7" fmla="*/ 2147483647 h 2602"/>
              <a:gd name="T8" fmla="*/ 2147483647 w 28190"/>
              <a:gd name="T9" fmla="*/ 2147483647 h 2602"/>
              <a:gd name="T10" fmla="*/ 2147483647 w 28190"/>
              <a:gd name="T11" fmla="*/ 2147483647 h 2602"/>
              <a:gd name="T12" fmla="*/ 2147483647 w 28190"/>
              <a:gd name="T13" fmla="*/ 2147483647 h 2602"/>
              <a:gd name="T14" fmla="*/ 2147483647 w 28190"/>
              <a:gd name="T15" fmla="*/ 2147483647 h 2602"/>
              <a:gd name="T16" fmla="*/ 2147483647 w 28190"/>
              <a:gd name="T17" fmla="*/ 2147483647 h 2602"/>
              <a:gd name="T18" fmla="*/ 2147483647 w 28190"/>
              <a:gd name="T19" fmla="*/ 2147483647 h 2602"/>
              <a:gd name="T20" fmla="*/ 2147483647 w 28190"/>
              <a:gd name="T21" fmla="*/ 2147483647 h 2602"/>
              <a:gd name="T22" fmla="*/ 2147483647 w 28190"/>
              <a:gd name="T23" fmla="*/ 2147483647 h 2602"/>
              <a:gd name="T24" fmla="*/ 2147483647 w 28190"/>
              <a:gd name="T25" fmla="*/ 2147483647 h 2602"/>
              <a:gd name="T26" fmla="*/ 2147483647 w 28190"/>
              <a:gd name="T27" fmla="*/ 2147483647 h 2602"/>
              <a:gd name="T28" fmla="*/ 2147483647 w 28190"/>
              <a:gd name="T29" fmla="*/ 2147483647 h 2602"/>
              <a:gd name="T30" fmla="*/ 2147483647 w 28190"/>
              <a:gd name="T31" fmla="*/ 2147483647 h 2602"/>
              <a:gd name="T32" fmla="*/ 2147483647 w 28190"/>
              <a:gd name="T33" fmla="*/ 0 h 2602"/>
              <a:gd name="T34" fmla="*/ 2147483647 w 28190"/>
              <a:gd name="T35" fmla="*/ 2147483647 h 2602"/>
              <a:gd name="T36" fmla="*/ 2147483647 w 28190"/>
              <a:gd name="T37" fmla="*/ 2147483647 h 2602"/>
              <a:gd name="T38" fmla="*/ 2147483647 w 28190"/>
              <a:gd name="T39" fmla="*/ 2147483647 h 2602"/>
              <a:gd name="T40" fmla="*/ 2147483647 w 28190"/>
              <a:gd name="T41" fmla="*/ 2147483647 h 2602"/>
              <a:gd name="T42" fmla="*/ 2147483647 w 28190"/>
              <a:gd name="T43" fmla="*/ 2147483647 h 2602"/>
              <a:gd name="T44" fmla="*/ 2147483647 w 28190"/>
              <a:gd name="T45" fmla="*/ 2147483647 h 2602"/>
              <a:gd name="T46" fmla="*/ 2147483647 w 28190"/>
              <a:gd name="T47" fmla="*/ 2147483647 h 2602"/>
              <a:gd name="T48" fmla="*/ 2147483647 w 28190"/>
              <a:gd name="T49" fmla="*/ 2147483647 h 2602"/>
              <a:gd name="T50" fmla="*/ 2147483647 w 28190"/>
              <a:gd name="T51" fmla="*/ 2147483647 h 2602"/>
              <a:gd name="T52" fmla="*/ 2147483647 w 28190"/>
              <a:gd name="T53" fmla="*/ 2147483647 h 2602"/>
              <a:gd name="T54" fmla="*/ 2147483647 w 28190"/>
              <a:gd name="T55" fmla="*/ 2147483647 h 2602"/>
              <a:gd name="T56" fmla="*/ 2147483647 w 28190"/>
              <a:gd name="T57" fmla="*/ 2147483647 h 2602"/>
              <a:gd name="T58" fmla="*/ 2147483647 w 28190"/>
              <a:gd name="T59" fmla="*/ 2147483647 h 2602"/>
              <a:gd name="T60" fmla="*/ 2147483647 w 28190"/>
              <a:gd name="T61" fmla="*/ 2147483647 h 2602"/>
              <a:gd name="T62" fmla="*/ 2147483647 w 28190"/>
              <a:gd name="T63" fmla="*/ 2147483647 h 2602"/>
              <a:gd name="T64" fmla="*/ 2147483647 w 28190"/>
              <a:gd name="T65" fmla="*/ 214748364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CE6401"/>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sp>
        <p:nvSpPr>
          <p:cNvPr id="7" name="Freeform 30"/>
          <p:cNvSpPr>
            <a:spLocks/>
          </p:cNvSpPr>
          <p:nvPr/>
        </p:nvSpPr>
        <p:spPr bwMode="auto">
          <a:xfrm rot="10800000">
            <a:off x="0" y="189310"/>
            <a:ext cx="6858000" cy="526256"/>
          </a:xfrm>
          <a:custGeom>
            <a:avLst/>
            <a:gdLst>
              <a:gd name="T0" fmla="*/ 0 w 28190"/>
              <a:gd name="T1" fmla="*/ 2147483647 h 2602"/>
              <a:gd name="T2" fmla="*/ 2147483647 w 28190"/>
              <a:gd name="T3" fmla="*/ 2147483647 h 2602"/>
              <a:gd name="T4" fmla="*/ 2147483647 w 28190"/>
              <a:gd name="T5" fmla="*/ 2147483647 h 2602"/>
              <a:gd name="T6" fmla="*/ 2147483647 w 28190"/>
              <a:gd name="T7" fmla="*/ 2147483647 h 2602"/>
              <a:gd name="T8" fmla="*/ 2147483647 w 28190"/>
              <a:gd name="T9" fmla="*/ 2147483647 h 2602"/>
              <a:gd name="T10" fmla="*/ 2147483647 w 28190"/>
              <a:gd name="T11" fmla="*/ 2147483647 h 2602"/>
              <a:gd name="T12" fmla="*/ 2147483647 w 28190"/>
              <a:gd name="T13" fmla="*/ 2147483647 h 2602"/>
              <a:gd name="T14" fmla="*/ 2147483647 w 28190"/>
              <a:gd name="T15" fmla="*/ 2147483647 h 2602"/>
              <a:gd name="T16" fmla="*/ 2147483647 w 28190"/>
              <a:gd name="T17" fmla="*/ 2147483647 h 2602"/>
              <a:gd name="T18" fmla="*/ 2147483647 w 28190"/>
              <a:gd name="T19" fmla="*/ 2147483647 h 2602"/>
              <a:gd name="T20" fmla="*/ 2147483647 w 28190"/>
              <a:gd name="T21" fmla="*/ 2147483647 h 2602"/>
              <a:gd name="T22" fmla="*/ 2147483647 w 28190"/>
              <a:gd name="T23" fmla="*/ 2147483647 h 2602"/>
              <a:gd name="T24" fmla="*/ 2147483647 w 28190"/>
              <a:gd name="T25" fmla="*/ 2147483647 h 2602"/>
              <a:gd name="T26" fmla="*/ 2147483647 w 28190"/>
              <a:gd name="T27" fmla="*/ 2147483647 h 2602"/>
              <a:gd name="T28" fmla="*/ 2147483647 w 28190"/>
              <a:gd name="T29" fmla="*/ 2147483647 h 2602"/>
              <a:gd name="T30" fmla="*/ 2147483647 w 28190"/>
              <a:gd name="T31" fmla="*/ 2147483647 h 2602"/>
              <a:gd name="T32" fmla="*/ 2147483647 w 28190"/>
              <a:gd name="T33" fmla="*/ 0 h 2602"/>
              <a:gd name="T34" fmla="*/ 2147483647 w 28190"/>
              <a:gd name="T35" fmla="*/ 2147483647 h 2602"/>
              <a:gd name="T36" fmla="*/ 2147483647 w 28190"/>
              <a:gd name="T37" fmla="*/ 2147483647 h 2602"/>
              <a:gd name="T38" fmla="*/ 2147483647 w 28190"/>
              <a:gd name="T39" fmla="*/ 2147483647 h 2602"/>
              <a:gd name="T40" fmla="*/ 2147483647 w 28190"/>
              <a:gd name="T41" fmla="*/ 2147483647 h 2602"/>
              <a:gd name="T42" fmla="*/ 2147483647 w 28190"/>
              <a:gd name="T43" fmla="*/ 2147483647 h 2602"/>
              <a:gd name="T44" fmla="*/ 2147483647 w 28190"/>
              <a:gd name="T45" fmla="*/ 2147483647 h 2602"/>
              <a:gd name="T46" fmla="*/ 2147483647 w 28190"/>
              <a:gd name="T47" fmla="*/ 2147483647 h 2602"/>
              <a:gd name="T48" fmla="*/ 2147483647 w 28190"/>
              <a:gd name="T49" fmla="*/ 2147483647 h 2602"/>
              <a:gd name="T50" fmla="*/ 2147483647 w 28190"/>
              <a:gd name="T51" fmla="*/ 2147483647 h 2602"/>
              <a:gd name="T52" fmla="*/ 2147483647 w 28190"/>
              <a:gd name="T53" fmla="*/ 2147483647 h 2602"/>
              <a:gd name="T54" fmla="*/ 2147483647 w 28190"/>
              <a:gd name="T55" fmla="*/ 2147483647 h 2602"/>
              <a:gd name="T56" fmla="*/ 2147483647 w 28190"/>
              <a:gd name="T57" fmla="*/ 2147483647 h 2602"/>
              <a:gd name="T58" fmla="*/ 2147483647 w 28190"/>
              <a:gd name="T59" fmla="*/ 2147483647 h 2602"/>
              <a:gd name="T60" fmla="*/ 2147483647 w 28190"/>
              <a:gd name="T61" fmla="*/ 2147483647 h 2602"/>
              <a:gd name="T62" fmla="*/ 2147483647 w 28190"/>
              <a:gd name="T63" fmla="*/ 2147483647 h 2602"/>
              <a:gd name="T64" fmla="*/ 2147483647 w 28190"/>
              <a:gd name="T65" fmla="*/ 214748364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CE6401"/>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76" y="72628"/>
            <a:ext cx="1126331"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nvGraphicFramePr>
        <p:xfrm>
          <a:off x="2330648" y="15262027"/>
          <a:ext cx="7886700" cy="45964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nvGraphicFramePr>
        <p:xfrm>
          <a:off x="2444948" y="15376327"/>
          <a:ext cx="7886700" cy="45964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Diagram 10"/>
          <p:cNvGraphicFramePr/>
          <p:nvPr>
            <p:extLst>
              <p:ext uri="{D42A27DB-BD31-4B8C-83A1-F6EECF244321}">
                <p14:modId xmlns:p14="http://schemas.microsoft.com/office/powerpoint/2010/main" val="2043876126"/>
              </p:ext>
            </p:extLst>
          </p:nvPr>
        </p:nvGraphicFramePr>
        <p:xfrm>
          <a:off x="1009650" y="1070690"/>
          <a:ext cx="5505450" cy="415289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 name="Rectangle 2"/>
          <p:cNvSpPr/>
          <p:nvPr/>
        </p:nvSpPr>
        <p:spPr>
          <a:xfrm>
            <a:off x="114300" y="1085851"/>
            <a:ext cx="3429000" cy="507831"/>
          </a:xfrm>
          <a:prstGeom prst="rect">
            <a:avLst/>
          </a:prstGeom>
        </p:spPr>
        <p:txBody>
          <a:bodyPr>
            <a:spAutoFit/>
          </a:bodyPr>
          <a:lstStyle/>
          <a:p>
            <a:pPr defTabSz="685800" fontAlgn="base">
              <a:spcBef>
                <a:spcPct val="0"/>
              </a:spcBef>
              <a:spcAft>
                <a:spcPct val="0"/>
              </a:spcAft>
            </a:pPr>
            <a:r>
              <a:rPr lang="en-US" sz="1350" b="1" kern="1200" dirty="0">
                <a:solidFill>
                  <a:prstClr val="black"/>
                </a:solidFill>
                <a:latin typeface="Arial" charset="0"/>
                <a:ea typeface="+mn-ea"/>
                <a:cs typeface="+mn-cs"/>
              </a:rPr>
              <a:t>Share Your Resources!</a:t>
            </a:r>
            <a:br>
              <a:rPr lang="en-US" sz="1350" kern="1200" dirty="0">
                <a:solidFill>
                  <a:prstClr val="black"/>
                </a:solidFill>
                <a:latin typeface="Arial" charset="0"/>
                <a:ea typeface="+mn-ea"/>
                <a:cs typeface="+mn-cs"/>
              </a:rPr>
            </a:br>
            <a:endParaRPr lang="en-US" sz="1350" kern="1200" dirty="0">
              <a:solidFill>
                <a:prstClr val="black"/>
              </a:solidFill>
              <a:latin typeface="Arial" charset="0"/>
              <a:ea typeface="+mn-ea"/>
              <a:cs typeface="+mn-cs"/>
            </a:endParaRPr>
          </a:p>
        </p:txBody>
      </p:sp>
    </p:spTree>
    <p:extLst>
      <p:ext uri="{BB962C8B-B14F-4D97-AF65-F5344CB8AC3E}">
        <p14:creationId xmlns:p14="http://schemas.microsoft.com/office/powerpoint/2010/main" val="271631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fontAlgn="base">
              <a:spcBef>
                <a:spcPct val="0"/>
              </a:spcBef>
              <a:spcAft>
                <a:spcPct val="0"/>
              </a:spcAft>
            </a:pPr>
            <a:fld id="{BD6DBA53-A4EE-4191-BD5A-1556A2EE4D23}" type="slidenum">
              <a:rPr lang="en-US" kern="1200">
                <a:solidFill>
                  <a:prstClr val="black">
                    <a:tint val="75000"/>
                  </a:prstClr>
                </a:solidFill>
                <a:latin typeface="Arial" charset="0"/>
                <a:ea typeface="+mn-ea"/>
                <a:cs typeface="+mn-cs"/>
              </a:rPr>
              <a:pPr defTabSz="685800" fontAlgn="base">
                <a:spcBef>
                  <a:spcPct val="0"/>
                </a:spcBef>
                <a:spcAft>
                  <a:spcPct val="0"/>
                </a:spcAft>
              </a:pPr>
              <a:t>16</a:t>
            </a:fld>
            <a:endParaRPr lang="en-US" kern="1200">
              <a:solidFill>
                <a:prstClr val="black">
                  <a:tint val="75000"/>
                </a:prstClr>
              </a:solidFill>
              <a:latin typeface="Arial" charset="0"/>
              <a:ea typeface="+mn-ea"/>
              <a:cs typeface="+mn-cs"/>
            </a:endParaRPr>
          </a:p>
        </p:txBody>
      </p:sp>
      <p:sp>
        <p:nvSpPr>
          <p:cNvPr id="7" name="Freeform 14"/>
          <p:cNvSpPr>
            <a:spLocks/>
          </p:cNvSpPr>
          <p:nvPr/>
        </p:nvSpPr>
        <p:spPr bwMode="auto">
          <a:xfrm>
            <a:off x="0" y="4672012"/>
            <a:ext cx="6858000" cy="471488"/>
          </a:xfrm>
          <a:custGeom>
            <a:avLst/>
            <a:gdLst>
              <a:gd name="T0" fmla="*/ 2147483647 w 28190"/>
              <a:gd name="T1" fmla="*/ 2147483647 h 3166"/>
              <a:gd name="T2" fmla="*/ 0 w 28190"/>
              <a:gd name="T3" fmla="*/ 2147483647 h 3166"/>
              <a:gd name="T4" fmla="*/ 0 w 28190"/>
              <a:gd name="T5" fmla="*/ 2147483647 h 3166"/>
              <a:gd name="T6" fmla="*/ 0 w 28190"/>
              <a:gd name="T7" fmla="*/ 2147483647 h 3166"/>
              <a:gd name="T8" fmla="*/ 0 w 28190"/>
              <a:gd name="T9" fmla="*/ 2147483647 h 3166"/>
              <a:gd name="T10" fmla="*/ 0 w 28190"/>
              <a:gd name="T11" fmla="*/ 2147483647 h 3166"/>
              <a:gd name="T12" fmla="*/ 0 w 28190"/>
              <a:gd name="T13" fmla="*/ 2147483647 h 3166"/>
              <a:gd name="T14" fmla="*/ 0 w 28190"/>
              <a:gd name="T15" fmla="*/ 2147483647 h 3166"/>
              <a:gd name="T16" fmla="*/ 0 w 28190"/>
              <a:gd name="T17" fmla="*/ 2147483647 h 3166"/>
              <a:gd name="T18" fmla="*/ 0 w 28190"/>
              <a:gd name="T19" fmla="*/ 2147483647 h 3166"/>
              <a:gd name="T20" fmla="*/ 0 w 28190"/>
              <a:gd name="T21" fmla="*/ 2147483647 h 3166"/>
              <a:gd name="T22" fmla="*/ 0 w 28190"/>
              <a:gd name="T23" fmla="*/ 2147483647 h 3166"/>
              <a:gd name="T24" fmla="*/ 0 w 28190"/>
              <a:gd name="T25" fmla="*/ 2147483647 h 3166"/>
              <a:gd name="T26" fmla="*/ 0 w 28190"/>
              <a:gd name="T27" fmla="*/ 2147483647 h 3166"/>
              <a:gd name="T28" fmla="*/ 0 w 28190"/>
              <a:gd name="T29" fmla="*/ 2147483647 h 3166"/>
              <a:gd name="T30" fmla="*/ 0 w 28190"/>
              <a:gd name="T31" fmla="*/ 2147483647 h 3166"/>
              <a:gd name="T32" fmla="*/ 0 w 28190"/>
              <a:gd name="T33" fmla="*/ 2147483647 h 3166"/>
              <a:gd name="T34" fmla="*/ 0 w 28190"/>
              <a:gd name="T35" fmla="*/ 2147483647 h 3166"/>
              <a:gd name="T36" fmla="*/ 2147483647 w 28190"/>
              <a:gd name="T37" fmla="*/ 2147483647 h 3166"/>
              <a:gd name="T38" fmla="*/ 2147483647 w 28190"/>
              <a:gd name="T39" fmla="*/ 2147483647 h 3166"/>
              <a:gd name="T40" fmla="*/ 2147483647 w 28190"/>
              <a:gd name="T41" fmla="*/ 2147483647 h 3166"/>
              <a:gd name="T42" fmla="*/ 2147483647 w 28190"/>
              <a:gd name="T43" fmla="*/ 2147483647 h 3166"/>
              <a:gd name="T44" fmla="*/ 2147483647 w 28190"/>
              <a:gd name="T45" fmla="*/ 2147483647 h 3166"/>
              <a:gd name="T46" fmla="*/ 2147483647 w 28190"/>
              <a:gd name="T47" fmla="*/ 2147483647 h 3166"/>
              <a:gd name="T48" fmla="*/ 2147483647 w 28190"/>
              <a:gd name="T49" fmla="*/ 2147483647 h 3166"/>
              <a:gd name="T50" fmla="*/ 2147483647 w 28190"/>
              <a:gd name="T51" fmla="*/ 2147483647 h 3166"/>
              <a:gd name="T52" fmla="*/ 2147483647 w 28190"/>
              <a:gd name="T53" fmla="*/ 2147483647 h 3166"/>
              <a:gd name="T54" fmla="*/ 2147483647 w 28190"/>
              <a:gd name="T55" fmla="*/ 2147483647 h 3166"/>
              <a:gd name="T56" fmla="*/ 2147483647 w 28190"/>
              <a:gd name="T57" fmla="*/ 2147483647 h 3166"/>
              <a:gd name="T58" fmla="*/ 2147483647 w 28190"/>
              <a:gd name="T59" fmla="*/ 2147483647 h 3166"/>
              <a:gd name="T60" fmla="*/ 2147483647 w 28190"/>
              <a:gd name="T61" fmla="*/ 2147483647 h 3166"/>
              <a:gd name="T62" fmla="*/ 2147483647 w 28190"/>
              <a:gd name="T63" fmla="*/ 2147483647 h 3166"/>
              <a:gd name="T64" fmla="*/ 2147483647 w 28190"/>
              <a:gd name="T65" fmla="*/ 2147483647 h 3166"/>
              <a:gd name="T66" fmla="*/ 2147483647 w 28190"/>
              <a:gd name="T67" fmla="*/ 2147483647 h 3166"/>
              <a:gd name="T68" fmla="*/ 2147483647 w 28190"/>
              <a:gd name="T69" fmla="*/ 2147483647 h 3166"/>
              <a:gd name="T70" fmla="*/ 2147483647 w 28190"/>
              <a:gd name="T71" fmla="*/ 2147483647 h 3166"/>
              <a:gd name="T72" fmla="*/ 2147483647 w 28190"/>
              <a:gd name="T73" fmla="*/ 2147483647 h 3166"/>
              <a:gd name="T74" fmla="*/ 2147483647 w 28190"/>
              <a:gd name="T75" fmla="*/ 2147483647 h 3166"/>
              <a:gd name="T76" fmla="*/ 2147483647 w 28190"/>
              <a:gd name="T77" fmla="*/ 2147483647 h 3166"/>
              <a:gd name="T78" fmla="*/ 2147483647 w 28190"/>
              <a:gd name="T79" fmla="*/ 2147483647 h 3166"/>
              <a:gd name="T80" fmla="*/ 2147483647 w 28190"/>
              <a:gd name="T81" fmla="*/ 2147483647 h 3166"/>
              <a:gd name="T82" fmla="*/ 2147483647 w 28190"/>
              <a:gd name="T83" fmla="*/ 2147483647 h 3166"/>
              <a:gd name="T84" fmla="*/ 2147483647 w 28190"/>
              <a:gd name="T85" fmla="*/ 2147483647 h 3166"/>
              <a:gd name="T86" fmla="*/ 2147483647 w 28190"/>
              <a:gd name="T87" fmla="*/ 2147483647 h 3166"/>
              <a:gd name="T88" fmla="*/ 2147483647 w 28190"/>
              <a:gd name="T89" fmla="*/ 2147483647 h 3166"/>
              <a:gd name="T90" fmla="*/ 2147483647 w 28190"/>
              <a:gd name="T91" fmla="*/ 2147483647 h 3166"/>
              <a:gd name="T92" fmla="*/ 2147483647 w 28190"/>
              <a:gd name="T93" fmla="*/ 2147483647 h 3166"/>
              <a:gd name="T94" fmla="*/ 2147483647 w 28190"/>
              <a:gd name="T95" fmla="*/ 2147483647 h 3166"/>
              <a:gd name="T96" fmla="*/ 2147483647 w 28190"/>
              <a:gd name="T97" fmla="*/ 2147483647 h 3166"/>
              <a:gd name="T98" fmla="*/ 2147483647 w 28190"/>
              <a:gd name="T99" fmla="*/ 0 h 3166"/>
              <a:gd name="T100" fmla="*/ 2147483647 w 28190"/>
              <a:gd name="T101" fmla="*/ 2147483647 h 3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90" h="3166">
                <a:moveTo>
                  <a:pt x="28190" y="3166"/>
                </a:moveTo>
                <a:lnTo>
                  <a:pt x="0" y="3166"/>
                </a:lnTo>
                <a:lnTo>
                  <a:pt x="0" y="2994"/>
                </a:lnTo>
                <a:lnTo>
                  <a:pt x="0" y="2854"/>
                </a:lnTo>
                <a:lnTo>
                  <a:pt x="0" y="2744"/>
                </a:lnTo>
                <a:lnTo>
                  <a:pt x="0" y="2657"/>
                </a:lnTo>
                <a:lnTo>
                  <a:pt x="0" y="2590"/>
                </a:lnTo>
                <a:lnTo>
                  <a:pt x="0" y="2536"/>
                </a:lnTo>
                <a:lnTo>
                  <a:pt x="0" y="2492"/>
                </a:lnTo>
                <a:lnTo>
                  <a:pt x="0" y="2453"/>
                </a:lnTo>
                <a:lnTo>
                  <a:pt x="0" y="2414"/>
                </a:lnTo>
                <a:lnTo>
                  <a:pt x="0" y="2370"/>
                </a:lnTo>
                <a:lnTo>
                  <a:pt x="0" y="2316"/>
                </a:lnTo>
                <a:lnTo>
                  <a:pt x="0" y="2249"/>
                </a:lnTo>
                <a:lnTo>
                  <a:pt x="0" y="2162"/>
                </a:lnTo>
                <a:lnTo>
                  <a:pt x="0" y="2052"/>
                </a:lnTo>
                <a:lnTo>
                  <a:pt x="0" y="1912"/>
                </a:ln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3166"/>
                </a:lnTo>
                <a:close/>
              </a:path>
            </a:pathLst>
          </a:custGeom>
          <a:solidFill>
            <a:srgbClr val="014592"/>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sp>
        <p:nvSpPr>
          <p:cNvPr id="8" name="Freeform 16"/>
          <p:cNvSpPr>
            <a:spLocks/>
          </p:cNvSpPr>
          <p:nvPr/>
        </p:nvSpPr>
        <p:spPr bwMode="auto">
          <a:xfrm>
            <a:off x="0" y="4667250"/>
            <a:ext cx="6858000" cy="386954"/>
          </a:xfrm>
          <a:custGeom>
            <a:avLst/>
            <a:gdLst>
              <a:gd name="T0" fmla="*/ 0 w 28190"/>
              <a:gd name="T1" fmla="*/ 2147483647 h 2602"/>
              <a:gd name="T2" fmla="*/ 2147483647 w 28190"/>
              <a:gd name="T3" fmla="*/ 2147483647 h 2602"/>
              <a:gd name="T4" fmla="*/ 2147483647 w 28190"/>
              <a:gd name="T5" fmla="*/ 2147483647 h 2602"/>
              <a:gd name="T6" fmla="*/ 2147483647 w 28190"/>
              <a:gd name="T7" fmla="*/ 2147483647 h 2602"/>
              <a:gd name="T8" fmla="*/ 2147483647 w 28190"/>
              <a:gd name="T9" fmla="*/ 2147483647 h 2602"/>
              <a:gd name="T10" fmla="*/ 2147483647 w 28190"/>
              <a:gd name="T11" fmla="*/ 2147483647 h 2602"/>
              <a:gd name="T12" fmla="*/ 2147483647 w 28190"/>
              <a:gd name="T13" fmla="*/ 2147483647 h 2602"/>
              <a:gd name="T14" fmla="*/ 2147483647 w 28190"/>
              <a:gd name="T15" fmla="*/ 2147483647 h 2602"/>
              <a:gd name="T16" fmla="*/ 2147483647 w 28190"/>
              <a:gd name="T17" fmla="*/ 2147483647 h 2602"/>
              <a:gd name="T18" fmla="*/ 2147483647 w 28190"/>
              <a:gd name="T19" fmla="*/ 2147483647 h 2602"/>
              <a:gd name="T20" fmla="*/ 2147483647 w 28190"/>
              <a:gd name="T21" fmla="*/ 2147483647 h 2602"/>
              <a:gd name="T22" fmla="*/ 2147483647 w 28190"/>
              <a:gd name="T23" fmla="*/ 2147483647 h 2602"/>
              <a:gd name="T24" fmla="*/ 2147483647 w 28190"/>
              <a:gd name="T25" fmla="*/ 2147483647 h 2602"/>
              <a:gd name="T26" fmla="*/ 2147483647 w 28190"/>
              <a:gd name="T27" fmla="*/ 2147483647 h 2602"/>
              <a:gd name="T28" fmla="*/ 2147483647 w 28190"/>
              <a:gd name="T29" fmla="*/ 2147483647 h 2602"/>
              <a:gd name="T30" fmla="*/ 2147483647 w 28190"/>
              <a:gd name="T31" fmla="*/ 2147483647 h 2602"/>
              <a:gd name="T32" fmla="*/ 2147483647 w 28190"/>
              <a:gd name="T33" fmla="*/ 0 h 2602"/>
              <a:gd name="T34" fmla="*/ 2147483647 w 28190"/>
              <a:gd name="T35" fmla="*/ 2147483647 h 2602"/>
              <a:gd name="T36" fmla="*/ 2147483647 w 28190"/>
              <a:gd name="T37" fmla="*/ 2147483647 h 2602"/>
              <a:gd name="T38" fmla="*/ 2147483647 w 28190"/>
              <a:gd name="T39" fmla="*/ 2147483647 h 2602"/>
              <a:gd name="T40" fmla="*/ 2147483647 w 28190"/>
              <a:gd name="T41" fmla="*/ 2147483647 h 2602"/>
              <a:gd name="T42" fmla="*/ 2147483647 w 28190"/>
              <a:gd name="T43" fmla="*/ 2147483647 h 2602"/>
              <a:gd name="T44" fmla="*/ 2147483647 w 28190"/>
              <a:gd name="T45" fmla="*/ 2147483647 h 2602"/>
              <a:gd name="T46" fmla="*/ 2147483647 w 28190"/>
              <a:gd name="T47" fmla="*/ 2147483647 h 2602"/>
              <a:gd name="T48" fmla="*/ 2147483647 w 28190"/>
              <a:gd name="T49" fmla="*/ 2147483647 h 2602"/>
              <a:gd name="T50" fmla="*/ 2147483647 w 28190"/>
              <a:gd name="T51" fmla="*/ 2147483647 h 2602"/>
              <a:gd name="T52" fmla="*/ 2147483647 w 28190"/>
              <a:gd name="T53" fmla="*/ 2147483647 h 2602"/>
              <a:gd name="T54" fmla="*/ 2147483647 w 28190"/>
              <a:gd name="T55" fmla="*/ 2147483647 h 2602"/>
              <a:gd name="T56" fmla="*/ 2147483647 w 28190"/>
              <a:gd name="T57" fmla="*/ 2147483647 h 2602"/>
              <a:gd name="T58" fmla="*/ 2147483647 w 28190"/>
              <a:gd name="T59" fmla="*/ 2147483647 h 2602"/>
              <a:gd name="T60" fmla="*/ 2147483647 w 28190"/>
              <a:gd name="T61" fmla="*/ 2147483647 h 2602"/>
              <a:gd name="T62" fmla="*/ 2147483647 w 28190"/>
              <a:gd name="T63" fmla="*/ 2147483647 h 2602"/>
              <a:gd name="T64" fmla="*/ 2147483647 w 28190"/>
              <a:gd name="T65" fmla="*/ 214748364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CE6401"/>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sp>
        <p:nvSpPr>
          <p:cNvPr id="9" name="Freeform 30"/>
          <p:cNvSpPr>
            <a:spLocks/>
          </p:cNvSpPr>
          <p:nvPr/>
        </p:nvSpPr>
        <p:spPr bwMode="auto">
          <a:xfrm rot="10800000">
            <a:off x="0" y="189310"/>
            <a:ext cx="6858000" cy="526256"/>
          </a:xfrm>
          <a:custGeom>
            <a:avLst/>
            <a:gdLst>
              <a:gd name="T0" fmla="*/ 0 w 28190"/>
              <a:gd name="T1" fmla="*/ 2147483647 h 2602"/>
              <a:gd name="T2" fmla="*/ 2147483647 w 28190"/>
              <a:gd name="T3" fmla="*/ 2147483647 h 2602"/>
              <a:gd name="T4" fmla="*/ 2147483647 w 28190"/>
              <a:gd name="T5" fmla="*/ 2147483647 h 2602"/>
              <a:gd name="T6" fmla="*/ 2147483647 w 28190"/>
              <a:gd name="T7" fmla="*/ 2147483647 h 2602"/>
              <a:gd name="T8" fmla="*/ 2147483647 w 28190"/>
              <a:gd name="T9" fmla="*/ 2147483647 h 2602"/>
              <a:gd name="T10" fmla="*/ 2147483647 w 28190"/>
              <a:gd name="T11" fmla="*/ 2147483647 h 2602"/>
              <a:gd name="T12" fmla="*/ 2147483647 w 28190"/>
              <a:gd name="T13" fmla="*/ 2147483647 h 2602"/>
              <a:gd name="T14" fmla="*/ 2147483647 w 28190"/>
              <a:gd name="T15" fmla="*/ 2147483647 h 2602"/>
              <a:gd name="T16" fmla="*/ 2147483647 w 28190"/>
              <a:gd name="T17" fmla="*/ 2147483647 h 2602"/>
              <a:gd name="T18" fmla="*/ 2147483647 w 28190"/>
              <a:gd name="T19" fmla="*/ 2147483647 h 2602"/>
              <a:gd name="T20" fmla="*/ 2147483647 w 28190"/>
              <a:gd name="T21" fmla="*/ 2147483647 h 2602"/>
              <a:gd name="T22" fmla="*/ 2147483647 w 28190"/>
              <a:gd name="T23" fmla="*/ 2147483647 h 2602"/>
              <a:gd name="T24" fmla="*/ 2147483647 w 28190"/>
              <a:gd name="T25" fmla="*/ 2147483647 h 2602"/>
              <a:gd name="T26" fmla="*/ 2147483647 w 28190"/>
              <a:gd name="T27" fmla="*/ 2147483647 h 2602"/>
              <a:gd name="T28" fmla="*/ 2147483647 w 28190"/>
              <a:gd name="T29" fmla="*/ 2147483647 h 2602"/>
              <a:gd name="T30" fmla="*/ 2147483647 w 28190"/>
              <a:gd name="T31" fmla="*/ 2147483647 h 2602"/>
              <a:gd name="T32" fmla="*/ 2147483647 w 28190"/>
              <a:gd name="T33" fmla="*/ 0 h 2602"/>
              <a:gd name="T34" fmla="*/ 2147483647 w 28190"/>
              <a:gd name="T35" fmla="*/ 2147483647 h 2602"/>
              <a:gd name="T36" fmla="*/ 2147483647 w 28190"/>
              <a:gd name="T37" fmla="*/ 2147483647 h 2602"/>
              <a:gd name="T38" fmla="*/ 2147483647 w 28190"/>
              <a:gd name="T39" fmla="*/ 2147483647 h 2602"/>
              <a:gd name="T40" fmla="*/ 2147483647 w 28190"/>
              <a:gd name="T41" fmla="*/ 2147483647 h 2602"/>
              <a:gd name="T42" fmla="*/ 2147483647 w 28190"/>
              <a:gd name="T43" fmla="*/ 2147483647 h 2602"/>
              <a:gd name="T44" fmla="*/ 2147483647 w 28190"/>
              <a:gd name="T45" fmla="*/ 2147483647 h 2602"/>
              <a:gd name="T46" fmla="*/ 2147483647 w 28190"/>
              <a:gd name="T47" fmla="*/ 2147483647 h 2602"/>
              <a:gd name="T48" fmla="*/ 2147483647 w 28190"/>
              <a:gd name="T49" fmla="*/ 2147483647 h 2602"/>
              <a:gd name="T50" fmla="*/ 2147483647 w 28190"/>
              <a:gd name="T51" fmla="*/ 2147483647 h 2602"/>
              <a:gd name="T52" fmla="*/ 2147483647 w 28190"/>
              <a:gd name="T53" fmla="*/ 2147483647 h 2602"/>
              <a:gd name="T54" fmla="*/ 2147483647 w 28190"/>
              <a:gd name="T55" fmla="*/ 2147483647 h 2602"/>
              <a:gd name="T56" fmla="*/ 2147483647 w 28190"/>
              <a:gd name="T57" fmla="*/ 2147483647 h 2602"/>
              <a:gd name="T58" fmla="*/ 2147483647 w 28190"/>
              <a:gd name="T59" fmla="*/ 2147483647 h 2602"/>
              <a:gd name="T60" fmla="*/ 2147483647 w 28190"/>
              <a:gd name="T61" fmla="*/ 2147483647 h 2602"/>
              <a:gd name="T62" fmla="*/ 2147483647 w 28190"/>
              <a:gd name="T63" fmla="*/ 2147483647 h 2602"/>
              <a:gd name="T64" fmla="*/ 2147483647 w 28190"/>
              <a:gd name="T65" fmla="*/ 2147483647 h 26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190" h="2602">
                <a:moveTo>
                  <a:pt x="0" y="1848"/>
                </a:moveTo>
                <a:lnTo>
                  <a:pt x="0" y="1740"/>
                </a:lnTo>
                <a:lnTo>
                  <a:pt x="929" y="1939"/>
                </a:lnTo>
                <a:lnTo>
                  <a:pt x="1852" y="2102"/>
                </a:lnTo>
                <a:lnTo>
                  <a:pt x="2769" y="2231"/>
                </a:lnTo>
                <a:lnTo>
                  <a:pt x="3680" y="2329"/>
                </a:lnTo>
                <a:lnTo>
                  <a:pt x="4587" y="2396"/>
                </a:lnTo>
                <a:lnTo>
                  <a:pt x="5488" y="2437"/>
                </a:lnTo>
                <a:lnTo>
                  <a:pt x="6383" y="2453"/>
                </a:lnTo>
                <a:lnTo>
                  <a:pt x="7277" y="2442"/>
                </a:lnTo>
                <a:lnTo>
                  <a:pt x="8166" y="2412"/>
                </a:lnTo>
                <a:lnTo>
                  <a:pt x="9049" y="2361"/>
                </a:lnTo>
                <a:lnTo>
                  <a:pt x="9931" y="2292"/>
                </a:lnTo>
                <a:lnTo>
                  <a:pt x="10810" y="2205"/>
                </a:lnTo>
                <a:lnTo>
                  <a:pt x="11685" y="2105"/>
                </a:lnTo>
                <a:lnTo>
                  <a:pt x="12559" y="1992"/>
                </a:lnTo>
                <a:lnTo>
                  <a:pt x="13430" y="1870"/>
                </a:lnTo>
                <a:lnTo>
                  <a:pt x="14299" y="1736"/>
                </a:lnTo>
                <a:lnTo>
                  <a:pt x="15166" y="1598"/>
                </a:lnTo>
                <a:lnTo>
                  <a:pt x="16032" y="1454"/>
                </a:lnTo>
                <a:lnTo>
                  <a:pt x="16897" y="1307"/>
                </a:lnTo>
                <a:lnTo>
                  <a:pt x="17761" y="1160"/>
                </a:lnTo>
                <a:lnTo>
                  <a:pt x="18625" y="1013"/>
                </a:lnTo>
                <a:lnTo>
                  <a:pt x="19489" y="869"/>
                </a:lnTo>
                <a:lnTo>
                  <a:pt x="20354" y="731"/>
                </a:lnTo>
                <a:lnTo>
                  <a:pt x="21218" y="598"/>
                </a:lnTo>
                <a:lnTo>
                  <a:pt x="22083" y="474"/>
                </a:lnTo>
                <a:lnTo>
                  <a:pt x="22951" y="358"/>
                </a:lnTo>
                <a:lnTo>
                  <a:pt x="23818" y="257"/>
                </a:lnTo>
                <a:lnTo>
                  <a:pt x="24687" y="170"/>
                </a:lnTo>
                <a:lnTo>
                  <a:pt x="25560" y="99"/>
                </a:lnTo>
                <a:lnTo>
                  <a:pt x="26434" y="44"/>
                </a:lnTo>
                <a:lnTo>
                  <a:pt x="27310" y="13"/>
                </a:lnTo>
                <a:lnTo>
                  <a:pt x="28190" y="0"/>
                </a:lnTo>
                <a:lnTo>
                  <a:pt x="28190" y="435"/>
                </a:lnTo>
                <a:lnTo>
                  <a:pt x="27310" y="445"/>
                </a:lnTo>
                <a:lnTo>
                  <a:pt x="26434" y="477"/>
                </a:lnTo>
                <a:lnTo>
                  <a:pt x="25560" y="525"/>
                </a:lnTo>
                <a:lnTo>
                  <a:pt x="24687" y="591"/>
                </a:lnTo>
                <a:lnTo>
                  <a:pt x="23818" y="671"/>
                </a:lnTo>
                <a:lnTo>
                  <a:pt x="22951" y="765"/>
                </a:lnTo>
                <a:lnTo>
                  <a:pt x="22083" y="867"/>
                </a:lnTo>
                <a:lnTo>
                  <a:pt x="21218" y="981"/>
                </a:lnTo>
                <a:lnTo>
                  <a:pt x="20354" y="1102"/>
                </a:lnTo>
                <a:lnTo>
                  <a:pt x="19489" y="1229"/>
                </a:lnTo>
                <a:lnTo>
                  <a:pt x="18625" y="1359"/>
                </a:lnTo>
                <a:lnTo>
                  <a:pt x="17761" y="1492"/>
                </a:lnTo>
                <a:lnTo>
                  <a:pt x="16897" y="1625"/>
                </a:lnTo>
                <a:lnTo>
                  <a:pt x="16032" y="1756"/>
                </a:lnTo>
                <a:lnTo>
                  <a:pt x="15166" y="1885"/>
                </a:lnTo>
                <a:lnTo>
                  <a:pt x="14299" y="2010"/>
                </a:lnTo>
                <a:lnTo>
                  <a:pt x="13430" y="2125"/>
                </a:lnTo>
                <a:lnTo>
                  <a:pt x="12559" y="2233"/>
                </a:lnTo>
                <a:lnTo>
                  <a:pt x="11685" y="2331"/>
                </a:lnTo>
                <a:lnTo>
                  <a:pt x="10810" y="2418"/>
                </a:lnTo>
                <a:lnTo>
                  <a:pt x="9931" y="2488"/>
                </a:lnTo>
                <a:lnTo>
                  <a:pt x="9049" y="2545"/>
                </a:lnTo>
                <a:lnTo>
                  <a:pt x="8166" y="2584"/>
                </a:lnTo>
                <a:lnTo>
                  <a:pt x="7277" y="2602"/>
                </a:lnTo>
                <a:lnTo>
                  <a:pt x="6383" y="2600"/>
                </a:lnTo>
                <a:lnTo>
                  <a:pt x="5488" y="2577"/>
                </a:lnTo>
                <a:lnTo>
                  <a:pt x="4587" y="2528"/>
                </a:lnTo>
                <a:lnTo>
                  <a:pt x="3680" y="2451"/>
                </a:lnTo>
                <a:lnTo>
                  <a:pt x="2769" y="2347"/>
                </a:lnTo>
                <a:lnTo>
                  <a:pt x="1852" y="2214"/>
                </a:lnTo>
                <a:lnTo>
                  <a:pt x="929" y="2047"/>
                </a:lnTo>
                <a:lnTo>
                  <a:pt x="0" y="1848"/>
                </a:lnTo>
                <a:close/>
              </a:path>
            </a:pathLst>
          </a:custGeom>
          <a:solidFill>
            <a:srgbClr val="CE6401"/>
          </a:solidFill>
          <a:ln>
            <a:noFill/>
          </a:ln>
          <a:extLst>
            <a:ext uri="{91240B29-F687-4F45-9708-019B960494DF}">
              <a14:hiddenLine xmlns:a14="http://schemas.microsoft.com/office/drawing/2010/main" w="9525">
                <a:solidFill>
                  <a:srgbClr val="000000"/>
                </a:solidFill>
                <a:round/>
                <a:headEnd/>
                <a:tailEnd/>
              </a14:hiddenLine>
            </a:ext>
          </a:extLst>
        </p:spPr>
        <p:txBody>
          <a:bodyPr lIns="13332" tIns="6666" rIns="13332" bIns="6666"/>
          <a:lstStyle/>
          <a:p>
            <a:pPr defTabSz="685800"/>
            <a:endParaRPr lang="en-US" sz="1350" kern="1200">
              <a:latin typeface="Calibri"/>
              <a:ea typeface="+mn-ea"/>
              <a:cs typeface="+mn-cs"/>
            </a:endParaRPr>
          </a:p>
        </p:txBody>
      </p:sp>
      <p:pic>
        <p:nvPicPr>
          <p:cNvPr id="1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6" y="72628"/>
            <a:ext cx="1126331"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048000" y="226818"/>
            <a:ext cx="4286250" cy="857250"/>
          </a:xfrm>
        </p:spPr>
        <p:txBody>
          <a:bodyPr>
            <a:noAutofit/>
          </a:bodyPr>
          <a:lstStyle/>
          <a:p>
            <a:r>
              <a:rPr lang="en-US" sz="2400" b="1" dirty="0"/>
              <a:t>Health Promotion</a:t>
            </a:r>
            <a:br>
              <a:rPr lang="en-US" sz="2400" b="1" dirty="0"/>
            </a:br>
            <a:r>
              <a:rPr lang="en-US" sz="2100" b="1" i="1" dirty="0"/>
              <a:t>Partner with AUCD Network</a:t>
            </a:r>
          </a:p>
        </p:txBody>
      </p:sp>
      <p:pic>
        <p:nvPicPr>
          <p:cNvPr id="2" name="Picture 2" descr="\\192.168.35.14\photos\AUCD Network Maps\2016_0926\no_logo_rgb\AUCD_map_2016_netw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15074"/>
            <a:ext cx="4035965" cy="2873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0" y="1362737"/>
            <a:ext cx="2895600" cy="3658694"/>
          </a:xfrm>
          <a:prstGeom prst="rect">
            <a:avLst/>
          </a:prstGeom>
          <a:noFill/>
        </p:spPr>
        <p:txBody>
          <a:bodyPr wrap="square" rtlCol="0">
            <a:spAutoFit/>
          </a:bodyPr>
          <a:lstStyle/>
          <a:p>
            <a:pPr algn="ctr" defTabSz="685800"/>
            <a:r>
              <a:rPr lang="en-US" sz="2100" kern="1200" dirty="0">
                <a:solidFill>
                  <a:prstClr val="black"/>
                </a:solidFill>
                <a:latin typeface="Calibri" pitchFamily="34" charset="0"/>
                <a:ea typeface="+mn-ea"/>
                <a:cs typeface="Calibri" pitchFamily="34" charset="0"/>
              </a:rPr>
              <a:t>Find an AUCD Network member in your state/territory:</a:t>
            </a:r>
            <a:br>
              <a:rPr lang="en-US" sz="2400" kern="1200" dirty="0">
                <a:solidFill>
                  <a:prstClr val="black"/>
                </a:solidFill>
                <a:latin typeface="Calibri" pitchFamily="34" charset="0"/>
                <a:ea typeface="+mn-ea"/>
                <a:cs typeface="Calibri" pitchFamily="34" charset="0"/>
                <a:hlinkClick r:id="rId4"/>
              </a:rPr>
            </a:br>
            <a:r>
              <a:rPr lang="en-US" sz="2100" kern="1200" dirty="0">
                <a:solidFill>
                  <a:prstClr val="black"/>
                </a:solidFill>
                <a:latin typeface="Calibri" pitchFamily="34" charset="0"/>
                <a:ea typeface="+mn-ea"/>
                <a:cs typeface="Calibri" pitchFamily="34" charset="0"/>
                <a:hlinkClick r:id="rId4"/>
              </a:rPr>
              <a:t>Go to: www.aucd.org</a:t>
            </a:r>
            <a:endParaRPr lang="en-US" sz="2100" kern="1200" dirty="0">
              <a:solidFill>
                <a:prstClr val="black"/>
              </a:solidFill>
              <a:latin typeface="Calibri" pitchFamily="34" charset="0"/>
              <a:ea typeface="+mn-ea"/>
              <a:cs typeface="Calibri" pitchFamily="34" charset="0"/>
            </a:endParaRPr>
          </a:p>
          <a:p>
            <a:pPr algn="ctr" defTabSz="685800"/>
            <a:r>
              <a:rPr lang="en-US" sz="1800" kern="1200" dirty="0">
                <a:solidFill>
                  <a:prstClr val="black"/>
                </a:solidFill>
                <a:latin typeface="Calibri" pitchFamily="34" charset="0"/>
                <a:ea typeface="+mn-ea"/>
                <a:cs typeface="Calibri" pitchFamily="34" charset="0"/>
              </a:rPr>
              <a:t>Click on: National Information Reporting System (on left </a:t>
            </a:r>
            <a:r>
              <a:rPr lang="en-US" sz="1800" kern="1200" dirty="0" err="1">
                <a:solidFill>
                  <a:prstClr val="black"/>
                </a:solidFill>
                <a:latin typeface="Calibri" pitchFamily="34" charset="0"/>
                <a:ea typeface="+mn-ea"/>
                <a:cs typeface="Calibri" pitchFamily="34" charset="0"/>
              </a:rPr>
              <a:t>nav</a:t>
            </a:r>
            <a:r>
              <a:rPr lang="en-US" sz="1800" kern="1200" dirty="0">
                <a:solidFill>
                  <a:prstClr val="black"/>
                </a:solidFill>
                <a:latin typeface="Calibri" pitchFamily="34" charset="0"/>
                <a:ea typeface="+mn-ea"/>
                <a:cs typeface="Calibri" pitchFamily="34" charset="0"/>
              </a:rPr>
              <a:t> bar)</a:t>
            </a:r>
            <a:br>
              <a:rPr lang="en-US" sz="1800" kern="1200" dirty="0">
                <a:solidFill>
                  <a:prstClr val="black"/>
                </a:solidFill>
                <a:latin typeface="Calibri" pitchFamily="34" charset="0"/>
                <a:ea typeface="+mn-ea"/>
                <a:cs typeface="Calibri" pitchFamily="34" charset="0"/>
              </a:rPr>
            </a:br>
            <a:r>
              <a:rPr lang="en-US" sz="1800" b="1" kern="1200" dirty="0">
                <a:solidFill>
                  <a:prstClr val="black"/>
                </a:solidFill>
                <a:latin typeface="Calibri" pitchFamily="34" charset="0"/>
                <a:ea typeface="+mn-ea"/>
                <a:cs typeface="Calibri" pitchFamily="34" charset="0"/>
              </a:rPr>
              <a:t>Direct Link: </a:t>
            </a:r>
            <a:r>
              <a:rPr lang="en-US" sz="1800" b="1" kern="1200" dirty="0">
                <a:solidFill>
                  <a:prstClr val="black"/>
                </a:solidFill>
                <a:latin typeface="Calibri" pitchFamily="34" charset="0"/>
                <a:ea typeface="+mn-ea"/>
                <a:cs typeface="Calibri" pitchFamily="34" charset="0"/>
                <a:hlinkClick r:id="rId5"/>
              </a:rPr>
              <a:t>http://www.aucd.org/nirs/search/search.cfm</a:t>
            </a:r>
            <a:r>
              <a:rPr lang="en-US" sz="1800" b="1" kern="1200" dirty="0">
                <a:solidFill>
                  <a:prstClr val="black"/>
                </a:solidFill>
                <a:latin typeface="Calibri" pitchFamily="34" charset="0"/>
                <a:ea typeface="+mn-ea"/>
                <a:cs typeface="Calibri" pitchFamily="34" charset="0"/>
              </a:rPr>
              <a:t>  </a:t>
            </a:r>
          </a:p>
          <a:p>
            <a:pPr algn="ctr" defTabSz="685800"/>
            <a:br>
              <a:rPr lang="en-US" sz="2100" i="1" kern="1200" dirty="0">
                <a:solidFill>
                  <a:prstClr val="black"/>
                </a:solidFill>
                <a:latin typeface="Calibri"/>
                <a:ea typeface="+mn-ea"/>
                <a:cs typeface="+mn-cs"/>
              </a:rPr>
            </a:br>
            <a:endParaRPr lang="en-US" sz="1875" kern="1200" dirty="0">
              <a:solidFill>
                <a:prstClr val="black"/>
              </a:solidFill>
              <a:latin typeface="Calibri"/>
              <a:ea typeface="+mn-ea"/>
              <a:cs typeface="+mn-cs"/>
            </a:endParaRPr>
          </a:p>
        </p:txBody>
      </p:sp>
    </p:spTree>
    <p:extLst>
      <p:ext uri="{BB962C8B-B14F-4D97-AF65-F5344CB8AC3E}">
        <p14:creationId xmlns:p14="http://schemas.microsoft.com/office/powerpoint/2010/main" val="271082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00050" y="2343150"/>
            <a:ext cx="6172200" cy="514350"/>
          </a:xfrm>
        </p:spPr>
        <p:txBody>
          <a:bodyPr rtlCol="0"/>
          <a:lstStyle/>
          <a:p>
            <a:pPr algn="ctr" eaLnBrk="1" fontAlgn="auto" hangingPunct="1">
              <a:spcAft>
                <a:spcPts val="0"/>
              </a:spcAft>
              <a:defRPr/>
            </a:pPr>
            <a:br>
              <a:rPr lang="en-US" sz="2100" b="1" dirty="0">
                <a:solidFill>
                  <a:schemeClr val="tx2"/>
                </a:solidFill>
              </a:rPr>
            </a:br>
            <a:r>
              <a:rPr lang="en-US" sz="3300" b="1" dirty="0">
                <a:solidFill>
                  <a:schemeClr val="tx2"/>
                </a:solidFill>
              </a:rPr>
              <a:t>Share Pair</a:t>
            </a:r>
            <a:br>
              <a:rPr lang="en-US" sz="3300" b="1" dirty="0">
                <a:solidFill>
                  <a:schemeClr val="tx2"/>
                </a:solidFill>
              </a:rPr>
            </a:br>
            <a:br>
              <a:rPr lang="en-US" sz="1800" b="1" dirty="0">
                <a:solidFill>
                  <a:schemeClr val="tx2"/>
                </a:solidFill>
              </a:rPr>
            </a:br>
            <a:r>
              <a:rPr lang="en-US" sz="1500" b="1" dirty="0">
                <a:solidFill>
                  <a:schemeClr val="tx2"/>
                </a:solidFill>
              </a:rPr>
              <a:t>National Tools:</a:t>
            </a:r>
            <a:br>
              <a:rPr lang="en-US" sz="1500" b="1" dirty="0">
                <a:solidFill>
                  <a:schemeClr val="tx2"/>
                </a:solidFill>
              </a:rPr>
            </a:br>
            <a:r>
              <a:rPr lang="en-US" sz="1500" b="1" dirty="0">
                <a:solidFill>
                  <a:schemeClr val="tx2"/>
                </a:solidFill>
              </a:rPr>
              <a:t> DHDS, CDC’s 6x18</a:t>
            </a:r>
            <a:br>
              <a:rPr lang="en-US" sz="1500" b="1" dirty="0">
                <a:solidFill>
                  <a:schemeClr val="tx2"/>
                </a:solidFill>
              </a:rPr>
            </a:br>
            <a:br>
              <a:rPr lang="en-US" sz="1500" b="1" dirty="0">
                <a:solidFill>
                  <a:schemeClr val="tx2"/>
                </a:solidFill>
              </a:rPr>
            </a:br>
            <a:r>
              <a:rPr lang="en-US" sz="1500" b="1" dirty="0">
                <a:solidFill>
                  <a:schemeClr val="tx2"/>
                </a:solidFill>
              </a:rPr>
              <a:t>AUCD Tools:</a:t>
            </a:r>
            <a:br>
              <a:rPr lang="en-US" sz="1500" b="1" dirty="0">
                <a:solidFill>
                  <a:schemeClr val="tx2"/>
                </a:solidFill>
              </a:rPr>
            </a:br>
            <a:br>
              <a:rPr lang="en-US" sz="1500" b="1" dirty="0">
                <a:solidFill>
                  <a:schemeClr val="tx2"/>
                </a:solidFill>
              </a:rPr>
            </a:br>
            <a:r>
              <a:rPr lang="en-US" sz="1500" b="1" i="1" dirty="0">
                <a:solidFill>
                  <a:schemeClr val="tx2"/>
                </a:solidFill>
              </a:rPr>
              <a:t>Including People with Disabilities: </a:t>
            </a:r>
            <a:br>
              <a:rPr lang="en-US" sz="1500" b="1" i="1" dirty="0">
                <a:solidFill>
                  <a:schemeClr val="tx2"/>
                </a:solidFill>
              </a:rPr>
            </a:br>
            <a:r>
              <a:rPr lang="en-US" sz="1500" b="1" i="1" dirty="0">
                <a:solidFill>
                  <a:schemeClr val="tx2"/>
                </a:solidFill>
              </a:rPr>
              <a:t>Public Health Workforce Competencies</a:t>
            </a:r>
            <a:br>
              <a:rPr lang="en-US" sz="1500" b="1" i="1" dirty="0">
                <a:solidFill>
                  <a:schemeClr val="tx2"/>
                </a:solidFill>
              </a:rPr>
            </a:br>
            <a:br>
              <a:rPr lang="en-US" sz="1500" b="1" dirty="0">
                <a:solidFill>
                  <a:schemeClr val="tx2"/>
                </a:solidFill>
              </a:rPr>
            </a:br>
            <a:r>
              <a:rPr lang="en-US" sz="1500" b="1" dirty="0">
                <a:solidFill>
                  <a:schemeClr val="tx2"/>
                </a:solidFill>
              </a:rPr>
              <a:t>Public Health is for Everyone</a:t>
            </a:r>
            <a:br>
              <a:rPr lang="en-US" sz="1500" b="1" dirty="0">
                <a:solidFill>
                  <a:schemeClr val="tx2"/>
                </a:solidFill>
              </a:rPr>
            </a:br>
            <a:br>
              <a:rPr lang="en-US" sz="1500" b="1" dirty="0">
                <a:solidFill>
                  <a:schemeClr val="tx2"/>
                </a:solidFill>
              </a:rPr>
            </a:br>
            <a:r>
              <a:rPr lang="en-US" sz="1500" b="1" dirty="0">
                <a:solidFill>
                  <a:schemeClr val="tx2"/>
                </a:solidFill>
              </a:rPr>
              <a:t>AUCD Network Directory</a:t>
            </a:r>
            <a:br>
              <a:rPr lang="en-US" sz="2100" b="1" i="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spTree>
    <p:custDataLst>
      <p:tags r:id="rId1"/>
    </p:custDataLst>
    <p:extLst>
      <p:ext uri="{BB962C8B-B14F-4D97-AF65-F5344CB8AC3E}">
        <p14:creationId xmlns:p14="http://schemas.microsoft.com/office/powerpoint/2010/main" val="142433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84902" y="1257300"/>
            <a:ext cx="6324600" cy="1371600"/>
          </a:xfrm>
        </p:spPr>
        <p:txBody>
          <a:bodyPr rtlCol="0"/>
          <a:lstStyle/>
          <a:p>
            <a:pPr algn="ctr" eaLnBrk="1" fontAlgn="auto" hangingPunct="1">
              <a:spcAft>
                <a:spcPts val="0"/>
              </a:spcAft>
              <a:defRPr/>
            </a:pPr>
            <a:r>
              <a:rPr lang="en-US" sz="2700" b="1" dirty="0">
                <a:solidFill>
                  <a:schemeClr val="tx2"/>
                </a:solidFill>
              </a:rPr>
              <a:t>Think about…</a:t>
            </a:r>
            <a:r>
              <a:rPr lang="en-US" sz="2700" b="1" i="1" dirty="0">
                <a:solidFill>
                  <a:schemeClr val="tx2"/>
                </a:solidFill>
              </a:rPr>
              <a:t>Self-care</a:t>
            </a:r>
            <a:br>
              <a:rPr lang="en-US" sz="2700" b="1" i="1" dirty="0">
                <a:solidFill>
                  <a:schemeClr val="tx2"/>
                </a:solidFill>
              </a:rPr>
            </a:br>
            <a:br>
              <a:rPr lang="en-US" sz="2400" b="1" i="1" dirty="0">
                <a:solidFill>
                  <a:schemeClr val="tx2"/>
                </a:solidFill>
              </a:rPr>
            </a:br>
            <a:r>
              <a:rPr lang="en-US" sz="1800" b="1" i="1" dirty="0">
                <a:solidFill>
                  <a:schemeClr val="tx2"/>
                </a:solidFill>
              </a:rPr>
              <a:t>How do you take care of yourself? </a:t>
            </a:r>
            <a:br>
              <a:rPr lang="en-US" sz="1800" b="1" i="1" dirty="0">
                <a:solidFill>
                  <a:schemeClr val="tx2"/>
                </a:solidFill>
              </a:rPr>
            </a:br>
            <a:r>
              <a:rPr lang="en-US" sz="1800" b="1" i="1" dirty="0">
                <a:solidFill>
                  <a:schemeClr val="tx2"/>
                </a:solidFill>
              </a:rPr>
              <a:t>How about while you are engaged in this work?</a:t>
            </a:r>
            <a:br>
              <a:rPr lang="en-US" sz="1800" b="1" i="1" dirty="0">
                <a:solidFill>
                  <a:schemeClr val="tx2"/>
                </a:solidFill>
              </a:rPr>
            </a:br>
            <a:r>
              <a:rPr lang="en-US" sz="1800" b="1" i="1" dirty="0">
                <a:solidFill>
                  <a:schemeClr val="tx2"/>
                </a:solidFill>
              </a:rPr>
              <a:t>What works for you to maintain wellbeing?</a:t>
            </a:r>
            <a:br>
              <a:rPr lang="en-US" sz="1650" b="1" dirty="0"/>
            </a:br>
            <a:br>
              <a:rPr lang="en-US" sz="1800" b="1" i="1" dirty="0">
                <a:solidFill>
                  <a:schemeClr val="tx2"/>
                </a:solidFill>
              </a:rPr>
            </a:br>
            <a:br>
              <a:rPr lang="en-US" sz="900" b="1" i="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12290" name="Picture 2" descr="https://images-na.ssl-images-amazon.com/images/I/51WS%2B2V1uxL._SX329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52" y="2447668"/>
            <a:ext cx="1415998" cy="21346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00250" y="2686051"/>
            <a:ext cx="4543318" cy="1131079"/>
          </a:xfrm>
          <a:prstGeom prst="rect">
            <a:avLst/>
          </a:prstGeom>
        </p:spPr>
        <p:txBody>
          <a:bodyPr wrap="square">
            <a:spAutoFit/>
          </a:bodyPr>
          <a:lstStyle/>
          <a:p>
            <a:pPr defTabSz="685800" fontAlgn="base">
              <a:spcBef>
                <a:spcPct val="0"/>
              </a:spcBef>
              <a:spcAft>
                <a:spcPct val="0"/>
              </a:spcAft>
            </a:pPr>
            <a:r>
              <a:rPr lang="en-US" sz="1350" i="1" u="sng" kern="1200" dirty="0">
                <a:solidFill>
                  <a:prstClr val="black"/>
                </a:solidFill>
                <a:latin typeface="Arial" charset="0"/>
                <a:ea typeface="+mn-ea"/>
                <a:cs typeface="+mn-cs"/>
              </a:rPr>
              <a:t>Adriane’s lessons learned:</a:t>
            </a:r>
          </a:p>
          <a:p>
            <a:pPr defTabSz="685800" fontAlgn="base">
              <a:spcBef>
                <a:spcPct val="0"/>
              </a:spcBef>
              <a:spcAft>
                <a:spcPct val="0"/>
              </a:spcAft>
            </a:pPr>
            <a:br>
              <a:rPr lang="en-US" sz="1350" kern="1200" dirty="0">
                <a:solidFill>
                  <a:prstClr val="black"/>
                </a:solidFill>
                <a:latin typeface="Arial" charset="0"/>
                <a:ea typeface="+mn-ea"/>
                <a:cs typeface="+mn-cs"/>
              </a:rPr>
            </a:br>
            <a:r>
              <a:rPr lang="en-US" sz="1350" kern="1200" dirty="0">
                <a:solidFill>
                  <a:prstClr val="black"/>
                </a:solidFill>
                <a:latin typeface="Arial" charset="0"/>
                <a:ea typeface="+mn-ea"/>
                <a:cs typeface="+mn-cs"/>
              </a:rPr>
              <a:t>-Empower all staff and leverage their networks</a:t>
            </a:r>
            <a:br>
              <a:rPr lang="en-US" sz="1350" kern="1200" dirty="0">
                <a:solidFill>
                  <a:prstClr val="black"/>
                </a:solidFill>
                <a:latin typeface="Arial" charset="0"/>
                <a:ea typeface="+mn-ea"/>
                <a:cs typeface="+mn-cs"/>
              </a:rPr>
            </a:br>
            <a:r>
              <a:rPr lang="en-US" sz="1350" kern="1200" dirty="0">
                <a:solidFill>
                  <a:prstClr val="black"/>
                </a:solidFill>
                <a:latin typeface="Arial" charset="0"/>
                <a:ea typeface="+mn-ea"/>
                <a:cs typeface="+mn-cs"/>
              </a:rPr>
              <a:t>-Develop ambassadors to sustain change </a:t>
            </a:r>
            <a:br>
              <a:rPr lang="en-US" sz="1350" kern="1200" dirty="0">
                <a:solidFill>
                  <a:prstClr val="black"/>
                </a:solidFill>
                <a:latin typeface="Arial" charset="0"/>
                <a:ea typeface="+mn-ea"/>
                <a:cs typeface="+mn-cs"/>
              </a:rPr>
            </a:br>
            <a:r>
              <a:rPr lang="en-US" sz="1350" kern="1200" dirty="0">
                <a:solidFill>
                  <a:prstClr val="black"/>
                </a:solidFill>
                <a:latin typeface="Arial" charset="0"/>
                <a:ea typeface="+mn-ea"/>
                <a:cs typeface="+mn-cs"/>
              </a:rPr>
              <a:t>-Practice self-care</a:t>
            </a:r>
          </a:p>
        </p:txBody>
      </p:sp>
    </p:spTree>
    <p:custDataLst>
      <p:tags r:id="rId1"/>
    </p:custDataLst>
    <p:extLst>
      <p:ext uri="{BB962C8B-B14F-4D97-AF65-F5344CB8AC3E}">
        <p14:creationId xmlns:p14="http://schemas.microsoft.com/office/powerpoint/2010/main" val="3058940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98511" y="1004741"/>
            <a:ext cx="6324600" cy="1371600"/>
          </a:xfrm>
        </p:spPr>
        <p:txBody>
          <a:bodyPr rtlCol="0"/>
          <a:lstStyle/>
          <a:p>
            <a:pPr algn="ctr" eaLnBrk="1" fontAlgn="auto" hangingPunct="1">
              <a:spcAft>
                <a:spcPts val="0"/>
              </a:spcAft>
              <a:defRPr/>
            </a:pPr>
            <a:r>
              <a:rPr lang="en-US" sz="2100" b="1" dirty="0">
                <a:solidFill>
                  <a:schemeClr val="tx2"/>
                </a:solidFill>
              </a:rPr>
              <a:t>Think about…</a:t>
            </a:r>
            <a:br>
              <a:rPr lang="en-US" sz="2100" b="1" dirty="0">
                <a:solidFill>
                  <a:schemeClr val="tx2"/>
                </a:solidFill>
              </a:rPr>
            </a:br>
            <a:r>
              <a:rPr lang="en-US" sz="2100" b="1" dirty="0">
                <a:solidFill>
                  <a:schemeClr val="tx2"/>
                </a:solidFill>
              </a:rPr>
              <a:t>the </a:t>
            </a:r>
            <a:r>
              <a:rPr lang="en-US" sz="2100" b="1" i="1" dirty="0">
                <a:solidFill>
                  <a:schemeClr val="tx2"/>
                </a:solidFill>
              </a:rPr>
              <a:t>Hats You Wear:</a:t>
            </a:r>
            <a:br>
              <a:rPr lang="en-US" sz="2100" b="1" i="1" dirty="0">
                <a:solidFill>
                  <a:schemeClr val="tx2"/>
                </a:solidFill>
              </a:rPr>
            </a:br>
            <a:br>
              <a:rPr lang="en-US" sz="1800" b="1" i="1" dirty="0">
                <a:solidFill>
                  <a:schemeClr val="tx2"/>
                </a:solidFill>
              </a:rPr>
            </a:br>
            <a:r>
              <a:rPr lang="en-US" sz="1800" b="1" i="1" dirty="0">
                <a:solidFill>
                  <a:schemeClr val="tx2"/>
                </a:solidFill>
              </a:rPr>
              <a:t>What roles can help you in this work?</a:t>
            </a:r>
            <a:br>
              <a:rPr lang="en-US" sz="1800" b="1" i="1" dirty="0">
                <a:solidFill>
                  <a:schemeClr val="tx2"/>
                </a:solidFill>
              </a:rPr>
            </a:br>
            <a:r>
              <a:rPr lang="en-US" sz="1800" b="1" i="1" dirty="0">
                <a:solidFill>
                  <a:schemeClr val="tx2"/>
                </a:solidFill>
              </a:rPr>
              <a:t>What partners can help? </a:t>
            </a:r>
            <a:br>
              <a:rPr lang="en-US" sz="1800" b="1" i="1" dirty="0">
                <a:solidFill>
                  <a:schemeClr val="tx2"/>
                </a:solidFill>
              </a:rPr>
            </a:br>
            <a:r>
              <a:rPr lang="en-US" sz="1800" b="1" i="1" dirty="0">
                <a:solidFill>
                  <a:schemeClr val="tx2"/>
                </a:solidFill>
              </a:rPr>
              <a:t>Who do you know who already know these partners?    </a:t>
            </a:r>
            <a:r>
              <a:rPr lang="en-US" sz="1650" b="1" dirty="0">
                <a:solidFill>
                  <a:schemeClr val="tx2"/>
                </a:solidFill>
              </a:rPr>
              <a:t>                     </a:t>
            </a:r>
            <a:br>
              <a:rPr lang="en-US" sz="1650" b="1" dirty="0"/>
            </a:br>
            <a:br>
              <a:rPr lang="en-US" sz="1800" b="1" i="1" dirty="0">
                <a:solidFill>
                  <a:schemeClr val="tx2"/>
                </a:solidFill>
              </a:rPr>
            </a:br>
            <a:br>
              <a:rPr lang="en-US" sz="900" b="1" i="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5" name="Picture 4"/>
          <p:cNvPicPr/>
          <p:nvPr/>
        </p:nvPicPr>
        <p:blipFill>
          <a:blip r:embed="rId6">
            <a:extLst>
              <a:ext uri="{28A0092B-C50C-407E-A947-70E740481C1C}">
                <a14:useLocalDpi xmlns:a14="http://schemas.microsoft.com/office/drawing/2010/main" val="0"/>
              </a:ext>
            </a:extLst>
          </a:blip>
          <a:srcRect/>
          <a:stretch>
            <a:fillRect/>
          </a:stretch>
        </p:blipFill>
        <p:spPr bwMode="auto">
          <a:xfrm>
            <a:off x="2579150" y="4267164"/>
            <a:ext cx="3799523" cy="466249"/>
          </a:xfrm>
          <a:prstGeom prst="rect">
            <a:avLst/>
          </a:prstGeom>
          <a:noFill/>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3607" y="4057650"/>
            <a:ext cx="1280759" cy="1007709"/>
          </a:xfrm>
          <a:prstGeom prst="rect">
            <a:avLst/>
          </a:prstGeom>
        </p:spPr>
      </p:pic>
      <p:pic>
        <p:nvPicPr>
          <p:cNvPr id="7" name="Picture 6" descr="MdPHA-banner.png">
            <a:extLst>
              <a:ext uri="{FF2B5EF4-FFF2-40B4-BE49-F238E27FC236}">
                <a16:creationId xmlns:a16="http://schemas.microsoft.com/office/drawing/2014/main" id="{F29DFEAC-172C-4710-B529-A7FFE412898E}"/>
              </a:ext>
            </a:extLst>
          </p:cNvPr>
          <p:cNvPicPr/>
          <p:nvPr/>
        </p:nvPicPr>
        <p:blipFill>
          <a:blip r:embed="rId8"/>
          <a:stretch>
            <a:fillRect/>
          </a:stretch>
        </p:blipFill>
        <p:spPr>
          <a:xfrm>
            <a:off x="1331961" y="2545397"/>
            <a:ext cx="4457700" cy="755809"/>
          </a:xfrm>
          <a:prstGeom prst="rect">
            <a:avLst/>
          </a:prstGeom>
        </p:spPr>
      </p:pic>
      <p:pic>
        <p:nvPicPr>
          <p:cNvPr id="8" name="Picture 7" descr="DIS logo rgb">
            <a:extLst>
              <a:ext uri="{FF2B5EF4-FFF2-40B4-BE49-F238E27FC236}">
                <a16:creationId xmlns:a16="http://schemas.microsoft.com/office/drawing/2014/main" id="{29EDE6B4-1D51-4B37-8F1D-47D4916CA8F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964068" y="3551774"/>
            <a:ext cx="3622358" cy="464820"/>
          </a:xfrm>
          <a:prstGeom prst="rect">
            <a:avLst/>
          </a:prstGeom>
          <a:noFill/>
          <a:ln>
            <a:noFill/>
          </a:ln>
        </p:spPr>
      </p:pic>
    </p:spTree>
    <p:custDataLst>
      <p:tags r:id="rId1"/>
    </p:custDataLst>
    <p:extLst>
      <p:ext uri="{BB962C8B-B14F-4D97-AF65-F5344CB8AC3E}">
        <p14:creationId xmlns:p14="http://schemas.microsoft.com/office/powerpoint/2010/main" val="161254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00050" y="2343150"/>
            <a:ext cx="6172200" cy="514350"/>
          </a:xfrm>
        </p:spPr>
        <p:txBody>
          <a:bodyPr rtlCol="0"/>
          <a:lstStyle/>
          <a:p>
            <a:pPr algn="ctr" eaLnBrk="1" fontAlgn="auto" hangingPunct="1">
              <a:spcAft>
                <a:spcPts val="0"/>
              </a:spcAft>
              <a:defRPr/>
            </a:pPr>
            <a:br>
              <a:rPr lang="en-US" sz="2100" b="1" dirty="0">
                <a:solidFill>
                  <a:schemeClr val="tx2"/>
                </a:solidFill>
              </a:rPr>
            </a:br>
            <a:r>
              <a:rPr lang="en-US" sz="1800" b="1" u="sng" dirty="0">
                <a:solidFill>
                  <a:schemeClr val="tx2"/>
                </a:solidFill>
              </a:rPr>
              <a:t>Agenda:</a:t>
            </a:r>
            <a:br>
              <a:rPr lang="en-US" sz="1800" b="1" dirty="0">
                <a:solidFill>
                  <a:schemeClr val="tx2"/>
                </a:solidFill>
              </a:rPr>
            </a:br>
            <a:br>
              <a:rPr lang="en-US" sz="1800" b="1" dirty="0">
                <a:solidFill>
                  <a:schemeClr val="tx2"/>
                </a:solidFill>
              </a:rPr>
            </a:br>
            <a:r>
              <a:rPr lang="en-US" sz="1500" b="1" dirty="0">
                <a:solidFill>
                  <a:schemeClr val="tx2"/>
                </a:solidFill>
              </a:rPr>
              <a:t>National Perspective</a:t>
            </a:r>
            <a:br>
              <a:rPr lang="en-US" sz="1500" b="1" dirty="0">
                <a:solidFill>
                  <a:schemeClr val="tx2"/>
                </a:solidFill>
              </a:rPr>
            </a:br>
            <a:r>
              <a:rPr lang="en-US" sz="1500" b="1" dirty="0">
                <a:solidFill>
                  <a:schemeClr val="tx2"/>
                </a:solidFill>
              </a:rPr>
              <a:t>National Tools for Disability Inclusion in Public Health</a:t>
            </a:r>
            <a:br>
              <a:rPr lang="en-US" sz="1500" b="1" dirty="0">
                <a:solidFill>
                  <a:schemeClr val="tx2"/>
                </a:solidFill>
              </a:rPr>
            </a:br>
            <a:br>
              <a:rPr lang="en-US" sz="1500" b="1" dirty="0">
                <a:solidFill>
                  <a:schemeClr val="tx2"/>
                </a:solidFill>
              </a:rPr>
            </a:br>
            <a:r>
              <a:rPr lang="en-US" sz="1500" b="1" i="1" dirty="0">
                <a:solidFill>
                  <a:schemeClr val="tx2"/>
                </a:solidFill>
              </a:rPr>
              <a:t>AUCD Tools</a:t>
            </a:r>
            <a:br>
              <a:rPr lang="en-US" sz="1500" b="1" dirty="0">
                <a:solidFill>
                  <a:schemeClr val="tx2"/>
                </a:solidFill>
              </a:rPr>
            </a:br>
            <a:br>
              <a:rPr lang="en-US" sz="1500" b="1" dirty="0">
                <a:solidFill>
                  <a:schemeClr val="tx2"/>
                </a:solidFill>
              </a:rPr>
            </a:br>
            <a:r>
              <a:rPr lang="en-US" sz="1500" b="1" i="1" dirty="0">
                <a:solidFill>
                  <a:schemeClr val="tx2"/>
                </a:solidFill>
              </a:rPr>
              <a:t>Including People with Disabilities: </a:t>
            </a:r>
            <a:br>
              <a:rPr lang="en-US" sz="1500" b="1" i="1" dirty="0">
                <a:solidFill>
                  <a:schemeClr val="tx2"/>
                </a:solidFill>
              </a:rPr>
            </a:br>
            <a:r>
              <a:rPr lang="en-US" sz="1500" b="1" i="1" dirty="0">
                <a:solidFill>
                  <a:schemeClr val="tx2"/>
                </a:solidFill>
              </a:rPr>
              <a:t>Public Health Workforce Competencies</a:t>
            </a:r>
            <a:br>
              <a:rPr lang="en-US" sz="1500" b="1" i="1" dirty="0">
                <a:solidFill>
                  <a:schemeClr val="tx2"/>
                </a:solidFill>
              </a:rPr>
            </a:br>
            <a:br>
              <a:rPr lang="en-US" sz="1500" b="1" i="1" dirty="0">
                <a:solidFill>
                  <a:schemeClr val="tx2"/>
                </a:solidFill>
              </a:rPr>
            </a:br>
            <a:r>
              <a:rPr lang="en-US" sz="1500" b="1" dirty="0">
                <a:solidFill>
                  <a:schemeClr val="tx2"/>
                </a:solidFill>
              </a:rPr>
              <a:t>Public Health is for Everyone</a:t>
            </a:r>
            <a:br>
              <a:rPr lang="en-US" sz="1500" b="1" dirty="0">
                <a:solidFill>
                  <a:schemeClr val="tx2"/>
                </a:solidFill>
              </a:rPr>
            </a:br>
            <a:br>
              <a:rPr lang="en-US" sz="1500" b="1" dirty="0">
                <a:solidFill>
                  <a:schemeClr val="tx2"/>
                </a:solidFill>
              </a:rPr>
            </a:br>
            <a:r>
              <a:rPr lang="en-US" sz="1500" b="1" dirty="0">
                <a:solidFill>
                  <a:schemeClr val="tx2"/>
                </a:solidFill>
              </a:rPr>
              <a:t>Partner with AUCD Network-Online Directory</a:t>
            </a:r>
            <a:br>
              <a:rPr lang="en-US" sz="1500" b="1" i="1" dirty="0">
                <a:solidFill>
                  <a:schemeClr val="tx2"/>
                </a:solidFill>
              </a:rPr>
            </a:br>
            <a:br>
              <a:rPr lang="en-US" sz="1500" b="1" i="1" dirty="0">
                <a:solidFill>
                  <a:schemeClr val="tx2"/>
                </a:solidFill>
              </a:rPr>
            </a:br>
            <a:r>
              <a:rPr lang="en-US" sz="1500" b="1" dirty="0">
                <a:solidFill>
                  <a:schemeClr val="tx2"/>
                </a:solidFill>
              </a:rPr>
              <a:t>Call to Action: </a:t>
            </a:r>
            <a:r>
              <a:rPr lang="en-US" sz="1500" b="1" i="1" dirty="0">
                <a:solidFill>
                  <a:schemeClr val="tx2"/>
                </a:solidFill>
              </a:rPr>
              <a:t>Hats You Wear, Resilience &amp; Self-Care</a:t>
            </a:r>
            <a:br>
              <a:rPr lang="en-US" sz="1500" b="1" i="1" dirty="0">
                <a:solidFill>
                  <a:schemeClr val="tx2"/>
                </a:solidFill>
              </a:rPr>
            </a:br>
            <a:endParaRPr sz="15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spTree>
    <p:custDataLst>
      <p:tags r:id="rId1"/>
    </p:custDataLst>
    <p:extLst>
      <p:ext uri="{BB962C8B-B14F-4D97-AF65-F5344CB8AC3E}">
        <p14:creationId xmlns:p14="http://schemas.microsoft.com/office/powerpoint/2010/main" val="354142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89062" y="1085850"/>
            <a:ext cx="6324600" cy="1600200"/>
          </a:xfrm>
        </p:spPr>
        <p:txBody>
          <a:bodyPr rtlCol="0"/>
          <a:lstStyle/>
          <a:p>
            <a:pPr algn="ctr" eaLnBrk="1" fontAlgn="auto" hangingPunct="1">
              <a:spcAft>
                <a:spcPts val="0"/>
              </a:spcAft>
              <a:defRPr/>
            </a:pPr>
            <a:r>
              <a:rPr lang="en-US" sz="1800" b="1" i="1" dirty="0">
                <a:solidFill>
                  <a:schemeClr val="tx2"/>
                </a:solidFill>
              </a:rPr>
              <a:t>Making Change Happen - Lesson from Kung Fu Panda: </a:t>
            </a:r>
            <a:br>
              <a:rPr lang="en-US" sz="1800" b="1" i="1" dirty="0">
                <a:solidFill>
                  <a:schemeClr val="tx2"/>
                </a:solidFill>
              </a:rPr>
            </a:br>
            <a:r>
              <a:rPr lang="en-US" sz="1800" b="1" i="1" dirty="0">
                <a:solidFill>
                  <a:schemeClr val="tx2"/>
                </a:solidFill>
              </a:rPr>
              <a:t>The secret ingredient is </a:t>
            </a:r>
            <a:br>
              <a:rPr lang="en-US" sz="1800" b="1" i="1" dirty="0">
                <a:solidFill>
                  <a:schemeClr val="tx2"/>
                </a:solidFill>
              </a:rPr>
            </a:br>
            <a:r>
              <a:rPr lang="en-US" sz="1800" b="1" i="1" dirty="0">
                <a:solidFill>
                  <a:schemeClr val="tx2"/>
                </a:solidFill>
              </a:rPr>
              <a:t>YOU!</a:t>
            </a:r>
            <a:endParaRPr sz="36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22530" name="Picture 2" descr="https://tse1.mm.bing.net/th?&amp;id=OIP.M727f8de90279bcfb411c0e4dedf424a8H0&amp;w=306&amp;h=179&amp;c=0&amp;pid=1.9&amp;rs=0&amp;p=0&amp;r=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67" y="2914651"/>
            <a:ext cx="1789330" cy="105013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tse1.mm.bing.net/th?&amp;id=OIP.Ma06085d5ff3ed945558427f61d9b1284o0&amp;w=306&amp;h=129&amp;c=0&amp;pid=1.9&amp;rs=0&amp;p=0&amp;r=0">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2986087"/>
            <a:ext cx="2143125" cy="907257"/>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tse1.mm.bing.net/th?&amp;id=OIP.M971c4ab11556dc5c02afc5d43ff1ff27H0&amp;w=306&amp;h=127&amp;c=0&amp;pid=1.9&amp;rs=0&amp;p=0&amp;r=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0984" y="2986087"/>
            <a:ext cx="2178844" cy="9072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212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pbs.twimg.com/media/Dbl8fRAUwAAMMvK.jpg">
            <a:extLst>
              <a:ext uri="{FF2B5EF4-FFF2-40B4-BE49-F238E27FC236}">
                <a16:creationId xmlns:a16="http://schemas.microsoft.com/office/drawing/2014/main" id="{7FFBA712-5FCC-44D6-957E-BD5626E81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9550"/>
            <a:ext cx="478155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8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81000" y="1123950"/>
            <a:ext cx="6324600" cy="1600200"/>
          </a:xfrm>
        </p:spPr>
        <p:txBody>
          <a:bodyPr rtlCol="0"/>
          <a:lstStyle/>
          <a:p>
            <a:pPr>
              <a:lnSpc>
                <a:spcPct val="80000"/>
              </a:lnSpc>
              <a:spcBef>
                <a:spcPts val="4200"/>
              </a:spcBef>
              <a:defRPr sz="6000">
                <a:latin typeface="Arial"/>
                <a:ea typeface="Arial"/>
                <a:cs typeface="Arial"/>
                <a:sym typeface="Arial"/>
              </a:defRPr>
            </a:pPr>
            <a:br>
              <a:rPr lang="en-US" altLang="en-US" sz="1800" dirty="0"/>
            </a:br>
            <a:r>
              <a:rPr lang="en-US" sz="1800" b="1" u="sng" dirty="0">
                <a:solidFill>
                  <a:schemeClr val="accent6">
                    <a:lumMod val="75000"/>
                  </a:schemeClr>
                </a:solidFill>
              </a:rPr>
              <a:t>State Action Research - Lessons Learned</a:t>
            </a:r>
            <a:br>
              <a:rPr lang="en-US" altLang="en-US" sz="1800" dirty="0"/>
            </a:br>
            <a:br>
              <a:rPr lang="en-US" altLang="en-US" sz="1800" dirty="0"/>
            </a:br>
            <a:br>
              <a:rPr lang="en-US" altLang="en-US" sz="1800" dirty="0"/>
            </a:br>
            <a:r>
              <a:rPr lang="en-US" altLang="en-US" sz="1800" dirty="0">
                <a:solidFill>
                  <a:schemeClr val="tx1"/>
                </a:solidFill>
              </a:rPr>
              <a:t>Five conditions fostered readiness, capacity building, and capacity among public health partners to include PWD:</a:t>
            </a:r>
            <a:br>
              <a:rPr lang="en-US" altLang="en-US" sz="1800" dirty="0">
                <a:solidFill>
                  <a:schemeClr val="tx1"/>
                </a:solidFill>
              </a:rPr>
            </a:br>
            <a:br>
              <a:rPr lang="en-US" altLang="en-US" sz="1800" dirty="0">
                <a:solidFill>
                  <a:schemeClr val="tx1"/>
                </a:solidFill>
              </a:rPr>
            </a:br>
            <a:r>
              <a:rPr lang="en-US" altLang="en-US" sz="1800" dirty="0">
                <a:solidFill>
                  <a:schemeClr val="tx1"/>
                </a:solidFill>
              </a:rPr>
              <a:t>1) Facilitative leadership </a:t>
            </a:r>
            <a:br>
              <a:rPr lang="en-US" altLang="en-US" sz="1800" dirty="0">
                <a:solidFill>
                  <a:schemeClr val="tx1"/>
                </a:solidFill>
              </a:rPr>
            </a:br>
            <a:br>
              <a:rPr lang="en-US" altLang="en-US" sz="1800" dirty="0">
                <a:solidFill>
                  <a:schemeClr val="tx1"/>
                </a:solidFill>
              </a:rPr>
            </a:br>
            <a:r>
              <a:rPr lang="en-US" altLang="en-US" sz="1800" dirty="0">
                <a:solidFill>
                  <a:schemeClr val="tx1"/>
                </a:solidFill>
              </a:rPr>
              <a:t>2) Timing</a:t>
            </a:r>
            <a:br>
              <a:rPr lang="en-US" altLang="en-US" sz="1800" dirty="0">
                <a:solidFill>
                  <a:schemeClr val="tx1"/>
                </a:solidFill>
              </a:rPr>
            </a:br>
            <a:br>
              <a:rPr lang="en-US" altLang="en-US" sz="1800" dirty="0">
                <a:solidFill>
                  <a:schemeClr val="tx1"/>
                </a:solidFill>
              </a:rPr>
            </a:br>
            <a:r>
              <a:rPr lang="en-US" altLang="en-US" sz="1800" dirty="0">
                <a:solidFill>
                  <a:schemeClr val="tx1"/>
                </a:solidFill>
              </a:rPr>
              <a:t>3) Personal Interest/Commitment </a:t>
            </a:r>
            <a:br>
              <a:rPr lang="en-US" altLang="en-US" sz="1800" dirty="0">
                <a:solidFill>
                  <a:schemeClr val="tx1"/>
                </a:solidFill>
              </a:rPr>
            </a:br>
            <a:br>
              <a:rPr lang="en-US" altLang="en-US" sz="1800" dirty="0">
                <a:solidFill>
                  <a:schemeClr val="tx1"/>
                </a:solidFill>
              </a:rPr>
            </a:br>
            <a:r>
              <a:rPr lang="en-US" altLang="en-US" sz="1800" dirty="0">
                <a:solidFill>
                  <a:schemeClr val="tx1"/>
                </a:solidFill>
              </a:rPr>
              <a:t>4) Support</a:t>
            </a:r>
            <a:br>
              <a:rPr lang="en-US" altLang="en-US" sz="1800" dirty="0">
                <a:solidFill>
                  <a:schemeClr val="tx1"/>
                </a:solidFill>
              </a:rPr>
            </a:br>
            <a:br>
              <a:rPr lang="en-US" altLang="en-US" sz="1800" dirty="0">
                <a:solidFill>
                  <a:schemeClr val="tx1"/>
                </a:solidFill>
              </a:rPr>
            </a:br>
            <a:r>
              <a:rPr lang="en-US" altLang="en-US" sz="1800" dirty="0">
                <a:solidFill>
                  <a:schemeClr val="tx1"/>
                </a:solidFill>
              </a:rPr>
              <a:t>5) Systematic Reflection</a:t>
            </a:r>
            <a:endParaRPr lang="en-US" sz="1800" dirty="0">
              <a:solidFill>
                <a:schemeClr val="tx1"/>
              </a:solidFill>
            </a:endParaRPr>
          </a:p>
        </p:txBody>
      </p:sp>
    </p:spTree>
    <p:custDataLst>
      <p:tags r:id="rId1"/>
    </p:custDataLst>
    <p:extLst>
      <p:ext uri="{BB962C8B-B14F-4D97-AF65-F5344CB8AC3E}">
        <p14:creationId xmlns:p14="http://schemas.microsoft.com/office/powerpoint/2010/main" val="136965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E7FF2D-0640-4361-B512-BC8532DF0D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2305" y="3790950"/>
            <a:ext cx="1651564" cy="1033144"/>
          </a:xfrm>
          <a:prstGeom prst="rect">
            <a:avLst/>
          </a:prstGeom>
        </p:spPr>
      </p:pic>
      <p:sp>
        <p:nvSpPr>
          <p:cNvPr id="156" name="Header Text Goes Here"/>
          <p:cNvSpPr txBox="1"/>
          <p:nvPr/>
        </p:nvSpPr>
        <p:spPr>
          <a:xfrm>
            <a:off x="685615" y="696907"/>
            <a:ext cx="5322472" cy="365281"/>
          </a:xfrm>
          <a:prstGeom prst="rect">
            <a:avLst/>
          </a:prstGeom>
          <a:ln w="12700">
            <a:miter lim="400000"/>
          </a:ln>
          <a:extLst>
            <a:ext uri="{C572A759-6A51-4108-AA02-DFA0A04FC94B}">
              <ma14:wrappingTextBoxFlag xmlns="" xmlns:ma14="http://schemas.microsoft.com/office/mac/drawingml/2011/main" val="1"/>
            </a:ext>
          </a:extLst>
        </p:spPr>
        <p:txBody>
          <a:bodyPr wrap="none" lIns="20092" tIns="20092" rIns="20092" bIns="20092" anchor="ctr">
            <a:spAutoFit/>
          </a:bodyPr>
          <a:lstStyle>
            <a:lvl1pPr>
              <a:defRPr sz="7500" b="1">
                <a:solidFill>
                  <a:srgbClr val="FFFFFF"/>
                </a:solidFill>
                <a:latin typeface="Arial"/>
                <a:ea typeface="Arial"/>
                <a:cs typeface="Arial"/>
                <a:sym typeface="Arial"/>
              </a:defRPr>
            </a:lvl1pPr>
          </a:lstStyle>
          <a:p>
            <a:r>
              <a:rPr lang="en-US" sz="2110" dirty="0"/>
              <a:t>Take Home Message: Public Health Ninja</a:t>
            </a:r>
            <a:endParaRPr sz="2110" dirty="0"/>
          </a:p>
        </p:txBody>
      </p:sp>
      <p:sp>
        <p:nvSpPr>
          <p:cNvPr id="6" name="Text can go here…"/>
          <p:cNvSpPr txBox="1">
            <a:spLocks/>
          </p:cNvSpPr>
          <p:nvPr/>
        </p:nvSpPr>
        <p:spPr>
          <a:xfrm>
            <a:off x="291014" y="1292851"/>
            <a:ext cx="6016541" cy="2557798"/>
          </a:xfrm>
          <a:prstGeom prst="rect">
            <a:avLst/>
          </a:prstGeom>
          <a:ln w="12700">
            <a:miter lim="400000"/>
          </a:ln>
          <a:extLst>
            <a:ext uri="{C572A759-6A51-4108-AA02-DFA0A04FC94B}">
              <ma14:wrappingTextBoxFlag xmlns="" xmlns:ma14="http://schemas.microsoft.com/office/mac/drawingml/2011/main" val="1"/>
            </a:ext>
          </a:extLst>
        </p:spPr>
        <p:txBody>
          <a:bodyPr lIns="20092" tIns="20092" rIns="20092" bIns="20092">
            <a:normAutofit/>
          </a:bodyPr>
          <a:lstStyle>
            <a:lvl1pPr marL="0" marR="0" indent="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a:lstStyle>
          <a:p>
            <a:pPr algn="l">
              <a:lnSpc>
                <a:spcPct val="80000"/>
              </a:lnSpc>
              <a:spcBef>
                <a:spcPts val="1181"/>
              </a:spcBef>
              <a:defRPr sz="6000">
                <a:latin typeface="Arial"/>
                <a:ea typeface="Arial"/>
                <a:cs typeface="Arial"/>
                <a:sym typeface="Arial"/>
              </a:defRPr>
            </a:pPr>
            <a:r>
              <a:rPr lang="en-US" altLang="en-US" sz="1688" dirty="0"/>
              <a:t>A Public Health Ninja…</a:t>
            </a:r>
          </a:p>
          <a:p>
            <a:pPr marL="241144" indent="-241144" algn="l">
              <a:lnSpc>
                <a:spcPct val="80000"/>
              </a:lnSpc>
              <a:spcBef>
                <a:spcPts val="1181"/>
              </a:spcBef>
              <a:buFont typeface="Arial" panose="020B0604020202020204" pitchFamily="34" charset="0"/>
              <a:buChar char="•"/>
              <a:defRPr sz="6000">
                <a:latin typeface="Arial"/>
                <a:ea typeface="Arial"/>
                <a:cs typeface="Arial"/>
                <a:sym typeface="Arial"/>
              </a:defRPr>
            </a:pPr>
            <a:r>
              <a:rPr lang="en-US" altLang="en-US" sz="1688" dirty="0"/>
              <a:t>master of change </a:t>
            </a:r>
          </a:p>
          <a:p>
            <a:pPr marL="241144" indent="-241144" algn="l">
              <a:lnSpc>
                <a:spcPct val="80000"/>
              </a:lnSpc>
              <a:spcBef>
                <a:spcPts val="1181"/>
              </a:spcBef>
              <a:buFont typeface="Arial" panose="020B0604020202020204" pitchFamily="34" charset="0"/>
              <a:buChar char="•"/>
              <a:defRPr sz="6000">
                <a:latin typeface="Arial"/>
                <a:ea typeface="Arial"/>
                <a:cs typeface="Arial"/>
                <a:sym typeface="Arial"/>
              </a:defRPr>
            </a:pPr>
            <a:r>
              <a:rPr lang="en-US" sz="1688" dirty="0">
                <a:latin typeface="Arial"/>
                <a:ea typeface="Arial"/>
                <a:cs typeface="Arial"/>
                <a:sym typeface="Arial"/>
              </a:rPr>
              <a:t>uses multiple strategies and tools, simultaneously</a:t>
            </a:r>
          </a:p>
          <a:p>
            <a:pPr marL="241144" indent="-241144" algn="l">
              <a:lnSpc>
                <a:spcPct val="80000"/>
              </a:lnSpc>
              <a:spcBef>
                <a:spcPts val="1181"/>
              </a:spcBef>
              <a:buFont typeface="Arial" panose="020B0604020202020204" pitchFamily="34" charset="0"/>
              <a:buChar char="•"/>
              <a:defRPr sz="6000">
                <a:latin typeface="Arial"/>
                <a:ea typeface="Arial"/>
                <a:cs typeface="Arial"/>
                <a:sym typeface="Arial"/>
              </a:defRPr>
            </a:pPr>
            <a:r>
              <a:rPr lang="en-US" sz="1688" dirty="0">
                <a:latin typeface="Arial"/>
                <a:ea typeface="Arial"/>
                <a:cs typeface="Arial"/>
                <a:sym typeface="Arial"/>
              </a:rPr>
              <a:t>does not make announcement – just makes it happen</a:t>
            </a:r>
          </a:p>
          <a:p>
            <a:pPr marL="241144" indent="-241144" algn="l">
              <a:lnSpc>
                <a:spcPct val="80000"/>
              </a:lnSpc>
              <a:spcBef>
                <a:spcPts val="1181"/>
              </a:spcBef>
              <a:buFont typeface="Arial" panose="020B0604020202020204" pitchFamily="34" charset="0"/>
              <a:buChar char="•"/>
              <a:defRPr sz="6000">
                <a:latin typeface="Arial"/>
                <a:ea typeface="Arial"/>
                <a:cs typeface="Arial"/>
                <a:sym typeface="Arial"/>
              </a:defRPr>
            </a:pPr>
            <a:r>
              <a:rPr lang="en-US" sz="1688" dirty="0">
                <a:latin typeface="Arial"/>
                <a:ea typeface="Arial"/>
                <a:cs typeface="Arial"/>
                <a:sym typeface="Arial"/>
              </a:rPr>
              <a:t>humble – doesn’t need personal recognition </a:t>
            </a:r>
          </a:p>
          <a:p>
            <a:pPr marL="241144" indent="-241144" algn="l">
              <a:lnSpc>
                <a:spcPct val="80000"/>
              </a:lnSpc>
              <a:spcBef>
                <a:spcPts val="1181"/>
              </a:spcBef>
              <a:buFont typeface="Arial" panose="020B0604020202020204" pitchFamily="34" charset="0"/>
              <a:buChar char="•"/>
              <a:defRPr sz="6000">
                <a:latin typeface="Arial"/>
                <a:ea typeface="Arial"/>
                <a:cs typeface="Arial"/>
                <a:sym typeface="Arial"/>
              </a:defRPr>
            </a:pPr>
            <a:r>
              <a:rPr lang="en-US" sz="1688" dirty="0">
                <a:latin typeface="Arial"/>
                <a:ea typeface="Arial"/>
                <a:cs typeface="Arial"/>
                <a:sym typeface="Arial"/>
              </a:rPr>
              <a:t>focus on community needs</a:t>
            </a:r>
          </a:p>
        </p:txBody>
      </p:sp>
      <p:sp>
        <p:nvSpPr>
          <p:cNvPr id="3" name="Rectangle 2">
            <a:extLst>
              <a:ext uri="{FF2B5EF4-FFF2-40B4-BE49-F238E27FC236}">
                <a16:creationId xmlns:a16="http://schemas.microsoft.com/office/drawing/2014/main" id="{6E6D99FA-FC70-41F7-A4FD-E6F483A0E0D1}"/>
              </a:ext>
            </a:extLst>
          </p:cNvPr>
          <p:cNvSpPr/>
          <p:nvPr/>
        </p:nvSpPr>
        <p:spPr>
          <a:xfrm>
            <a:off x="291014" y="57796"/>
            <a:ext cx="6414586" cy="430887"/>
          </a:xfrm>
          <a:prstGeom prst="rect">
            <a:avLst/>
          </a:prstGeom>
        </p:spPr>
        <p:txBody>
          <a:bodyPr wrap="square">
            <a:spAutoFit/>
          </a:bodyPr>
          <a:lstStyle/>
          <a:p>
            <a:r>
              <a:rPr lang="en-US" sz="2200" b="1" dirty="0"/>
              <a:t>Take Home Message: Be a Public Health Ninja</a:t>
            </a:r>
          </a:p>
        </p:txBody>
      </p:sp>
      <p:sp>
        <p:nvSpPr>
          <p:cNvPr id="4" name="TextBox 3">
            <a:extLst>
              <a:ext uri="{FF2B5EF4-FFF2-40B4-BE49-F238E27FC236}">
                <a16:creationId xmlns:a16="http://schemas.microsoft.com/office/drawing/2014/main" id="{5CED0EAA-99A8-4F49-B39E-3D3B9AE795AB}"/>
              </a:ext>
            </a:extLst>
          </p:cNvPr>
          <p:cNvSpPr txBox="1"/>
          <p:nvPr/>
        </p:nvSpPr>
        <p:spPr>
          <a:xfrm>
            <a:off x="291014" y="4272643"/>
            <a:ext cx="3810000" cy="89535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839230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42900" y="2228850"/>
            <a:ext cx="6324600" cy="1371600"/>
          </a:xfrm>
        </p:spPr>
        <p:txBody>
          <a:bodyPr rtlCol="0"/>
          <a:lstStyle/>
          <a:p>
            <a:pPr algn="ctr" eaLnBrk="1" fontAlgn="auto" hangingPunct="1">
              <a:spcAft>
                <a:spcPts val="0"/>
              </a:spcAft>
              <a:defRPr/>
            </a:pPr>
            <a:r>
              <a:rPr lang="en-US" sz="2400" b="1" i="1" dirty="0">
                <a:solidFill>
                  <a:schemeClr val="tx2"/>
                </a:solidFill>
              </a:rPr>
              <a:t>Thank you!</a:t>
            </a:r>
            <a:br>
              <a:rPr lang="en-US" sz="2400" b="1" i="1" dirty="0">
                <a:solidFill>
                  <a:schemeClr val="tx2"/>
                </a:solidFill>
              </a:rPr>
            </a:br>
            <a:r>
              <a:rPr lang="en-US" sz="2400" b="1" i="1" dirty="0">
                <a:solidFill>
                  <a:schemeClr val="tx2"/>
                </a:solidFill>
              </a:rPr>
              <a:t>Stay in touch</a:t>
            </a:r>
            <a:br>
              <a:rPr lang="en-US" sz="2400" b="1" i="1" dirty="0">
                <a:solidFill>
                  <a:schemeClr val="tx2"/>
                </a:solidFill>
              </a:rPr>
            </a:br>
            <a:br>
              <a:rPr lang="en-US" sz="2400" b="1" i="1" dirty="0">
                <a:solidFill>
                  <a:schemeClr val="tx2"/>
                </a:solidFill>
              </a:rPr>
            </a:br>
            <a:r>
              <a:rPr lang="en-US" sz="1800" b="1" i="1" dirty="0">
                <a:solidFill>
                  <a:schemeClr val="tx2"/>
                </a:solidFill>
              </a:rPr>
              <a:t>Adriane K. Griffen, </a:t>
            </a:r>
            <a:r>
              <a:rPr lang="en-US" sz="1800" b="1" i="1" dirty="0" err="1">
                <a:solidFill>
                  <a:schemeClr val="tx2"/>
                </a:solidFill>
              </a:rPr>
              <a:t>DrPH</a:t>
            </a:r>
            <a:r>
              <a:rPr lang="en-US" sz="1800" b="1" i="1" dirty="0">
                <a:solidFill>
                  <a:schemeClr val="tx2"/>
                </a:solidFill>
              </a:rPr>
              <a:t>, MPH, MCHES</a:t>
            </a:r>
            <a:br>
              <a:rPr lang="en-US" sz="1800" b="1" i="1" dirty="0">
                <a:solidFill>
                  <a:schemeClr val="tx2"/>
                </a:solidFill>
              </a:rPr>
            </a:br>
            <a:r>
              <a:rPr lang="en-US" sz="1800" b="1" i="1" dirty="0">
                <a:solidFill>
                  <a:schemeClr val="tx2"/>
                </a:solidFill>
              </a:rPr>
              <a:t>Senior Director of Public Health and Leadership</a:t>
            </a:r>
            <a:br>
              <a:rPr lang="en-US" sz="1800" b="1" i="1" dirty="0">
                <a:solidFill>
                  <a:schemeClr val="tx2"/>
                </a:solidFill>
              </a:rPr>
            </a:br>
            <a:r>
              <a:rPr lang="en-US" sz="1600" b="1" i="1" dirty="0">
                <a:solidFill>
                  <a:schemeClr val="tx2"/>
                </a:solidFill>
              </a:rPr>
              <a:t>Association of University Centers on Disabilities (AUCD)</a:t>
            </a:r>
            <a:br>
              <a:rPr lang="en-US" sz="1600" b="1" i="1" dirty="0">
                <a:solidFill>
                  <a:schemeClr val="tx2"/>
                </a:solidFill>
              </a:rPr>
            </a:br>
            <a:r>
              <a:rPr lang="en-US" sz="1600" b="1" i="1" dirty="0">
                <a:solidFill>
                  <a:schemeClr val="tx2"/>
                </a:solidFill>
              </a:rPr>
              <a:t>1100 Wayne Avenue, Suite 1000, Silver Spring, MD 20910</a:t>
            </a:r>
            <a:br>
              <a:rPr lang="en-US" sz="1800" b="1" i="1" dirty="0">
                <a:solidFill>
                  <a:schemeClr val="tx2"/>
                </a:solidFill>
              </a:rPr>
            </a:br>
            <a:r>
              <a:rPr lang="en-US" sz="1800" b="1" i="1" dirty="0">
                <a:solidFill>
                  <a:schemeClr val="tx2"/>
                </a:solidFill>
              </a:rPr>
              <a:t>Phone: 240-821-9374</a:t>
            </a:r>
            <a:br>
              <a:rPr lang="en-US" sz="1800" b="1" i="1" dirty="0">
                <a:solidFill>
                  <a:schemeClr val="tx2"/>
                </a:solidFill>
              </a:rPr>
            </a:br>
            <a:r>
              <a:rPr lang="en-US" sz="1800" b="1" i="1" dirty="0">
                <a:solidFill>
                  <a:schemeClr val="tx2"/>
                </a:solidFill>
              </a:rPr>
              <a:t>Email: agriffen@aucd.org</a:t>
            </a:r>
            <a:br>
              <a:rPr lang="en-US" sz="1800" b="1" i="1" dirty="0">
                <a:solidFill>
                  <a:schemeClr val="tx2"/>
                </a:solidFill>
              </a:rPr>
            </a:br>
            <a:r>
              <a:rPr lang="en-US" sz="1600" b="1" i="1" dirty="0">
                <a:solidFill>
                  <a:schemeClr val="tx2"/>
                </a:solidFill>
              </a:rPr>
              <a:t>Web:  www.aucd.org </a:t>
            </a:r>
            <a:r>
              <a:rPr lang="en-US" sz="2000" b="1" i="1" dirty="0">
                <a:solidFill>
                  <a:schemeClr val="tx2"/>
                </a:solidFill>
              </a:rPr>
              <a:t> </a:t>
            </a:r>
            <a:br>
              <a:rPr lang="en-US" sz="2000" b="1" i="1" dirty="0">
                <a:solidFill>
                  <a:schemeClr val="tx2"/>
                </a:solidFill>
              </a:rPr>
            </a:br>
            <a:br>
              <a:rPr lang="en-US" sz="1800" b="1" i="1" dirty="0">
                <a:solidFill>
                  <a:schemeClr val="tx2"/>
                </a:solidFill>
              </a:rPr>
            </a:br>
            <a:br>
              <a:rPr lang="en-US" sz="900" b="1" i="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spTree>
    <p:custDataLst>
      <p:tags r:id="rId1"/>
    </p:custDataLst>
    <p:extLst>
      <p:ext uri="{BB962C8B-B14F-4D97-AF65-F5344CB8AC3E}">
        <p14:creationId xmlns:p14="http://schemas.microsoft.com/office/powerpoint/2010/main" val="158100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00050" y="2343150"/>
            <a:ext cx="6172200" cy="514350"/>
          </a:xfrm>
        </p:spPr>
        <p:txBody>
          <a:bodyPr rtlCol="0"/>
          <a:lstStyle/>
          <a:p>
            <a:pPr algn="ctr" eaLnBrk="1" fontAlgn="auto" hangingPunct="1">
              <a:spcAft>
                <a:spcPts val="0"/>
              </a:spcAft>
              <a:defRPr/>
            </a:pPr>
            <a:br>
              <a:rPr lang="en-US" sz="2400" b="1" dirty="0">
                <a:solidFill>
                  <a:schemeClr val="tx2"/>
                </a:solidFill>
              </a:rPr>
            </a:br>
            <a:r>
              <a:rPr lang="en-US" sz="2400" b="1" dirty="0">
                <a:solidFill>
                  <a:schemeClr val="tx2"/>
                </a:solidFill>
              </a:rPr>
              <a:t>The secret of change is to focus all your energy not on fighting the old, but on building the new. </a:t>
            </a:r>
            <a:br>
              <a:rPr lang="en-US" sz="2100" b="1" dirty="0">
                <a:solidFill>
                  <a:schemeClr val="tx2"/>
                </a:solidFill>
              </a:rPr>
            </a:br>
            <a:br>
              <a:rPr lang="en-US" sz="2100" b="1" dirty="0">
                <a:solidFill>
                  <a:schemeClr val="tx2"/>
                </a:solidFill>
              </a:rPr>
            </a:br>
            <a:r>
              <a:rPr lang="en-US" sz="2100" b="1" dirty="0">
                <a:solidFill>
                  <a:schemeClr val="tx2"/>
                </a:solidFill>
              </a:rPr>
              <a:t>Socrates</a:t>
            </a:r>
            <a:br>
              <a:rPr lang="en-US" sz="2400" b="1" i="1" dirty="0">
                <a:solidFill>
                  <a:schemeClr val="tx2"/>
                </a:solidFill>
              </a:rPr>
            </a:br>
            <a:endParaRPr sz="2400" b="1" i="1" dirty="0">
              <a:solidFill>
                <a:schemeClr val="tx2"/>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spTree>
    <p:custDataLst>
      <p:tags r:id="rId1"/>
    </p:custDataLst>
    <p:extLst>
      <p:ext uri="{BB962C8B-B14F-4D97-AF65-F5344CB8AC3E}">
        <p14:creationId xmlns:p14="http://schemas.microsoft.com/office/powerpoint/2010/main" val="74687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457200" y="400050"/>
            <a:ext cx="3371850" cy="571500"/>
          </a:xfrm>
        </p:spPr>
        <p:txBody>
          <a:bodyPr>
            <a:normAutofit/>
          </a:bodyPr>
          <a:lstStyle/>
          <a:p>
            <a:pPr algn="l" eaLnBrk="1" hangingPunct="1"/>
            <a:r>
              <a:rPr lang="en-US" sz="2100" b="1" dirty="0">
                <a:cs typeface="Arial" charset="0"/>
              </a:rPr>
              <a:t>AUCD Mission</a:t>
            </a:r>
          </a:p>
        </p:txBody>
      </p:sp>
      <p:pic>
        <p:nvPicPr>
          <p:cNvPr id="16387" name="Picture 1028" descr="famil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74835" y="3634941"/>
            <a:ext cx="2060486" cy="1371118"/>
          </a:xfrm>
          <a:noFill/>
        </p:spPr>
      </p:pic>
      <p:sp>
        <p:nvSpPr>
          <p:cNvPr id="16388" name="Slide Number Placeholder 6"/>
          <p:cNvSpPr>
            <a:spLocks noGrp="1"/>
          </p:cNvSpPr>
          <p:nvPr>
            <p:ph type="sldNum" sz="quarter" idx="12"/>
          </p:nvPr>
        </p:nvSpPr>
        <p:spPr bwMode="auto">
          <a:xfrm>
            <a:off x="4972050" y="4800600"/>
            <a:ext cx="1428750"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000">
                <a:solidFill>
                  <a:schemeClr val="tx2"/>
                </a:solidFill>
                <a:latin typeface="Arial" charset="0"/>
              </a:defRPr>
            </a:lvl1pPr>
            <a:lvl2pPr marL="557213" indent="-214313">
              <a:defRPr sz="3000">
                <a:solidFill>
                  <a:schemeClr val="tx2"/>
                </a:solidFill>
                <a:latin typeface="Arial" charset="0"/>
              </a:defRPr>
            </a:lvl2pPr>
            <a:lvl3pPr marL="857250" indent="-171450">
              <a:defRPr sz="3000">
                <a:solidFill>
                  <a:schemeClr val="tx2"/>
                </a:solidFill>
                <a:latin typeface="Arial" charset="0"/>
              </a:defRPr>
            </a:lvl3pPr>
            <a:lvl4pPr marL="1200150" indent="-171450">
              <a:defRPr sz="3000">
                <a:solidFill>
                  <a:schemeClr val="tx2"/>
                </a:solidFill>
                <a:latin typeface="Arial" charset="0"/>
              </a:defRPr>
            </a:lvl4pPr>
            <a:lvl5pPr marL="1543050" indent="-171450">
              <a:defRPr sz="3000">
                <a:solidFill>
                  <a:schemeClr val="tx2"/>
                </a:solidFill>
                <a:latin typeface="Arial" charset="0"/>
              </a:defRPr>
            </a:lvl5pPr>
            <a:lvl6pPr marL="1885950" indent="-171450" eaLnBrk="0" fontAlgn="base" hangingPunct="0">
              <a:spcBef>
                <a:spcPct val="0"/>
              </a:spcBef>
              <a:spcAft>
                <a:spcPct val="0"/>
              </a:spcAft>
              <a:defRPr sz="3000">
                <a:solidFill>
                  <a:schemeClr val="tx2"/>
                </a:solidFill>
                <a:latin typeface="Arial" charset="0"/>
              </a:defRPr>
            </a:lvl6pPr>
            <a:lvl7pPr marL="2228850" indent="-171450" eaLnBrk="0" fontAlgn="base" hangingPunct="0">
              <a:spcBef>
                <a:spcPct val="0"/>
              </a:spcBef>
              <a:spcAft>
                <a:spcPct val="0"/>
              </a:spcAft>
              <a:defRPr sz="3000">
                <a:solidFill>
                  <a:schemeClr val="tx2"/>
                </a:solidFill>
                <a:latin typeface="Arial" charset="0"/>
              </a:defRPr>
            </a:lvl7pPr>
            <a:lvl8pPr marL="2571750" indent="-171450" eaLnBrk="0" fontAlgn="base" hangingPunct="0">
              <a:spcBef>
                <a:spcPct val="0"/>
              </a:spcBef>
              <a:spcAft>
                <a:spcPct val="0"/>
              </a:spcAft>
              <a:defRPr sz="3000">
                <a:solidFill>
                  <a:schemeClr val="tx2"/>
                </a:solidFill>
                <a:latin typeface="Arial" charset="0"/>
              </a:defRPr>
            </a:lvl8pPr>
            <a:lvl9pPr marL="2914650" indent="-171450" eaLnBrk="0" fontAlgn="base" hangingPunct="0">
              <a:spcBef>
                <a:spcPct val="0"/>
              </a:spcBef>
              <a:spcAft>
                <a:spcPct val="0"/>
              </a:spcAft>
              <a:defRPr sz="3000">
                <a:solidFill>
                  <a:schemeClr val="tx2"/>
                </a:solidFill>
                <a:latin typeface="Arial" charset="0"/>
              </a:defRPr>
            </a:lvl9pPr>
          </a:lstStyle>
          <a:p>
            <a:pPr algn="r"/>
            <a:fld id="{17E7A344-13B9-4940-91F3-E3B176FB947F}" type="slidenum">
              <a:rPr lang="en-US" sz="1350">
                <a:solidFill>
                  <a:srgbClr val="FFFFFF"/>
                </a:solidFill>
                <a:cs typeface="Arial" charset="0"/>
              </a:rPr>
              <a:pPr algn="r"/>
              <a:t>4</a:t>
            </a:fld>
            <a:endParaRPr lang="en-US" sz="1350">
              <a:solidFill>
                <a:srgbClr val="FFFFFF"/>
              </a:solidFill>
              <a:cs typeface="Arial" charset="0"/>
            </a:endParaRPr>
          </a:p>
        </p:txBody>
      </p:sp>
      <p:sp>
        <p:nvSpPr>
          <p:cNvPr id="16389" name="TextBox 6"/>
          <p:cNvSpPr txBox="1">
            <a:spLocks noChangeArrowheads="1"/>
          </p:cNvSpPr>
          <p:nvPr/>
        </p:nvSpPr>
        <p:spPr bwMode="auto">
          <a:xfrm>
            <a:off x="457200" y="1034372"/>
            <a:ext cx="40005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2"/>
                </a:solidFill>
                <a:latin typeface="Arial" charset="0"/>
              </a:defRPr>
            </a:lvl1pPr>
            <a:lvl2pPr marL="742950" indent="-285750">
              <a:defRPr sz="4000">
                <a:solidFill>
                  <a:schemeClr val="tx2"/>
                </a:solidFill>
                <a:latin typeface="Arial" charset="0"/>
              </a:defRPr>
            </a:lvl2pPr>
            <a:lvl3pPr marL="1143000" indent="-228600">
              <a:defRPr sz="4000">
                <a:solidFill>
                  <a:schemeClr val="tx2"/>
                </a:solidFill>
                <a:latin typeface="Arial" charset="0"/>
              </a:defRPr>
            </a:lvl3pPr>
            <a:lvl4pPr marL="1600200" indent="-228600">
              <a:defRPr sz="4000">
                <a:solidFill>
                  <a:schemeClr val="tx2"/>
                </a:solidFill>
                <a:latin typeface="Arial" charset="0"/>
              </a:defRPr>
            </a:lvl4pPr>
            <a:lvl5pPr marL="2057400" indent="-228600">
              <a:defRPr sz="4000">
                <a:solidFill>
                  <a:schemeClr val="tx2"/>
                </a:solidFill>
                <a:latin typeface="Arial" charset="0"/>
              </a:defRPr>
            </a:lvl5pPr>
            <a:lvl6pPr marL="2514600" indent="-228600" eaLnBrk="0" fontAlgn="base" hangingPunct="0">
              <a:spcBef>
                <a:spcPct val="0"/>
              </a:spcBef>
              <a:spcAft>
                <a:spcPct val="0"/>
              </a:spcAft>
              <a:defRPr sz="4000">
                <a:solidFill>
                  <a:schemeClr val="tx2"/>
                </a:solidFill>
                <a:latin typeface="Arial" charset="0"/>
              </a:defRPr>
            </a:lvl6pPr>
            <a:lvl7pPr marL="2971800" indent="-228600" eaLnBrk="0" fontAlgn="base" hangingPunct="0">
              <a:spcBef>
                <a:spcPct val="0"/>
              </a:spcBef>
              <a:spcAft>
                <a:spcPct val="0"/>
              </a:spcAft>
              <a:defRPr sz="4000">
                <a:solidFill>
                  <a:schemeClr val="tx2"/>
                </a:solidFill>
                <a:latin typeface="Arial" charset="0"/>
              </a:defRPr>
            </a:lvl7pPr>
            <a:lvl8pPr marL="3429000" indent="-228600" eaLnBrk="0" fontAlgn="base" hangingPunct="0">
              <a:spcBef>
                <a:spcPct val="0"/>
              </a:spcBef>
              <a:spcAft>
                <a:spcPct val="0"/>
              </a:spcAft>
              <a:defRPr sz="4000">
                <a:solidFill>
                  <a:schemeClr val="tx2"/>
                </a:solidFill>
                <a:latin typeface="Arial" charset="0"/>
              </a:defRPr>
            </a:lvl8pPr>
            <a:lvl9pPr marL="3886200" indent="-228600" eaLnBrk="0" fontAlgn="base" hangingPunct="0">
              <a:spcBef>
                <a:spcPct val="0"/>
              </a:spcBef>
              <a:spcAft>
                <a:spcPct val="0"/>
              </a:spcAft>
              <a:defRPr sz="4000">
                <a:solidFill>
                  <a:schemeClr val="tx2"/>
                </a:solidFill>
                <a:latin typeface="Arial" charset="0"/>
              </a:defRPr>
            </a:lvl9pPr>
          </a:lstStyle>
          <a:p>
            <a:r>
              <a:rPr lang="en-US" sz="1800" dirty="0">
                <a:solidFill>
                  <a:srgbClr val="1F497D"/>
                </a:solidFill>
                <a:latin typeface="+mn-lt"/>
                <a:cs typeface="Arial" charset="0"/>
              </a:rPr>
              <a:t>AUCD's mission is to advance policies and practices that improve the health, education, social, and economic well-being of all people with developmental and other disabilities, their families, and their communities by supporting our members in research, education, health, and service activities that achieve our vision.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30" y="3630858"/>
            <a:ext cx="2058306" cy="1375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3141" y="3614985"/>
            <a:ext cx="2083376" cy="139107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3141" y="2111455"/>
            <a:ext cx="2083376" cy="150353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4153" y="561262"/>
            <a:ext cx="2064544" cy="1550194"/>
          </a:xfrm>
          <a:prstGeom prst="rect">
            <a:avLst/>
          </a:prstGeom>
        </p:spPr>
      </p:pic>
    </p:spTree>
    <p:extLst>
      <p:ext uri="{BB962C8B-B14F-4D97-AF65-F5344CB8AC3E}">
        <p14:creationId xmlns:p14="http://schemas.microsoft.com/office/powerpoint/2010/main" val="39765936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196193"/>
            <a:ext cx="4093888" cy="2914650"/>
          </a:xfrm>
          <a:prstGeom prst="rect">
            <a:avLst/>
          </a:prstGeom>
        </p:spPr>
      </p:pic>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000">
                <a:solidFill>
                  <a:schemeClr val="tx2"/>
                </a:solidFill>
                <a:latin typeface="Arial" charset="0"/>
              </a:defRPr>
            </a:lvl1pPr>
            <a:lvl2pPr marL="557213" indent="-214313">
              <a:defRPr sz="3000">
                <a:solidFill>
                  <a:schemeClr val="tx2"/>
                </a:solidFill>
                <a:latin typeface="Arial" charset="0"/>
              </a:defRPr>
            </a:lvl2pPr>
            <a:lvl3pPr marL="857250" indent="-171450">
              <a:defRPr sz="3000">
                <a:solidFill>
                  <a:schemeClr val="tx2"/>
                </a:solidFill>
                <a:latin typeface="Arial" charset="0"/>
              </a:defRPr>
            </a:lvl3pPr>
            <a:lvl4pPr marL="1200150" indent="-171450">
              <a:defRPr sz="3000">
                <a:solidFill>
                  <a:schemeClr val="tx2"/>
                </a:solidFill>
                <a:latin typeface="Arial" charset="0"/>
              </a:defRPr>
            </a:lvl4pPr>
            <a:lvl5pPr marL="1543050" indent="-171450">
              <a:defRPr sz="3000">
                <a:solidFill>
                  <a:schemeClr val="tx2"/>
                </a:solidFill>
                <a:latin typeface="Arial" charset="0"/>
              </a:defRPr>
            </a:lvl5pPr>
            <a:lvl6pPr marL="1885950" indent="-171450" eaLnBrk="0" fontAlgn="base" hangingPunct="0">
              <a:spcBef>
                <a:spcPct val="0"/>
              </a:spcBef>
              <a:spcAft>
                <a:spcPct val="0"/>
              </a:spcAft>
              <a:defRPr sz="3000">
                <a:solidFill>
                  <a:schemeClr val="tx2"/>
                </a:solidFill>
                <a:latin typeface="Arial" charset="0"/>
              </a:defRPr>
            </a:lvl6pPr>
            <a:lvl7pPr marL="2228850" indent="-171450" eaLnBrk="0" fontAlgn="base" hangingPunct="0">
              <a:spcBef>
                <a:spcPct val="0"/>
              </a:spcBef>
              <a:spcAft>
                <a:spcPct val="0"/>
              </a:spcAft>
              <a:defRPr sz="3000">
                <a:solidFill>
                  <a:schemeClr val="tx2"/>
                </a:solidFill>
                <a:latin typeface="Arial" charset="0"/>
              </a:defRPr>
            </a:lvl7pPr>
            <a:lvl8pPr marL="2571750" indent="-171450" eaLnBrk="0" fontAlgn="base" hangingPunct="0">
              <a:spcBef>
                <a:spcPct val="0"/>
              </a:spcBef>
              <a:spcAft>
                <a:spcPct val="0"/>
              </a:spcAft>
              <a:defRPr sz="3000">
                <a:solidFill>
                  <a:schemeClr val="tx2"/>
                </a:solidFill>
                <a:latin typeface="Arial" charset="0"/>
              </a:defRPr>
            </a:lvl8pPr>
            <a:lvl9pPr marL="2914650" indent="-171450" eaLnBrk="0" fontAlgn="base" hangingPunct="0">
              <a:spcBef>
                <a:spcPct val="0"/>
              </a:spcBef>
              <a:spcAft>
                <a:spcPct val="0"/>
              </a:spcAft>
              <a:defRPr sz="3000">
                <a:solidFill>
                  <a:schemeClr val="tx2"/>
                </a:solidFill>
                <a:latin typeface="Arial" charset="0"/>
              </a:defRPr>
            </a:lvl9pPr>
          </a:lstStyle>
          <a:p>
            <a:fld id="{10680150-E385-47B3-9F2D-4E3BFA63FCF3}" type="slidenum">
              <a:rPr lang="en-US" sz="1350">
                <a:solidFill>
                  <a:srgbClr val="FFFFFF"/>
                </a:solidFill>
                <a:cs typeface="Arial" charset="0"/>
              </a:rPr>
              <a:pPr/>
              <a:t>5</a:t>
            </a:fld>
            <a:endParaRPr lang="en-US" sz="1350">
              <a:solidFill>
                <a:srgbClr val="FFFFFF"/>
              </a:solidFill>
              <a:cs typeface="Arial" charset="0"/>
            </a:endParaRPr>
          </a:p>
        </p:txBody>
      </p:sp>
      <p:sp>
        <p:nvSpPr>
          <p:cNvPr id="17410" name="Rectangle 2"/>
          <p:cNvSpPr>
            <a:spLocks noGrp="1" noChangeArrowheads="1"/>
          </p:cNvSpPr>
          <p:nvPr>
            <p:ph type="title" idx="4294967295"/>
          </p:nvPr>
        </p:nvSpPr>
        <p:spPr>
          <a:xfrm>
            <a:off x="368300" y="400050"/>
            <a:ext cx="6489700" cy="571500"/>
          </a:xfrm>
        </p:spPr>
        <p:txBody>
          <a:bodyPr>
            <a:noAutofit/>
          </a:bodyPr>
          <a:lstStyle/>
          <a:p>
            <a:r>
              <a:rPr lang="en-US" sz="2100" b="1" dirty="0">
                <a:cs typeface="Arial" charset="0"/>
              </a:rPr>
              <a:t>AUCD is a National Network</a:t>
            </a:r>
          </a:p>
        </p:txBody>
      </p:sp>
      <p:sp>
        <p:nvSpPr>
          <p:cNvPr id="17411" name="Rectangle 3"/>
          <p:cNvSpPr>
            <a:spLocks noGrp="1" noChangeArrowheads="1"/>
          </p:cNvSpPr>
          <p:nvPr>
            <p:ph idx="4294967295"/>
          </p:nvPr>
        </p:nvSpPr>
        <p:spPr>
          <a:xfrm>
            <a:off x="514350" y="995363"/>
            <a:ext cx="6343650" cy="3024187"/>
          </a:xfrm>
        </p:spPr>
        <p:txBody>
          <a:bodyPr/>
          <a:lstStyle/>
          <a:p>
            <a:pPr marL="0" indent="0">
              <a:lnSpc>
                <a:spcPct val="90000"/>
              </a:lnSpc>
              <a:buNone/>
            </a:pPr>
            <a:r>
              <a:rPr lang="en-US" sz="1500" b="1" dirty="0">
                <a:solidFill>
                  <a:srgbClr val="1F497D"/>
                </a:solidFill>
                <a:cs typeface="Arial" charset="0"/>
              </a:rPr>
              <a:t>Network members consist of:</a:t>
            </a:r>
          </a:p>
          <a:p>
            <a:pPr>
              <a:lnSpc>
                <a:spcPct val="90000"/>
              </a:lnSpc>
            </a:pPr>
            <a:r>
              <a:rPr lang="en-US" sz="1500" dirty="0">
                <a:solidFill>
                  <a:srgbClr val="1F497D"/>
                </a:solidFill>
                <a:cs typeface="Arial" charset="0"/>
              </a:rPr>
              <a:t>67 University Centers for Excellence in Developmental Disabilities (UCEDDs) </a:t>
            </a:r>
          </a:p>
          <a:p>
            <a:pPr>
              <a:lnSpc>
                <a:spcPct val="90000"/>
              </a:lnSpc>
            </a:pPr>
            <a:r>
              <a:rPr lang="en-US" sz="1500" dirty="0">
                <a:solidFill>
                  <a:srgbClr val="1F497D"/>
                </a:solidFill>
                <a:cs typeface="Arial" charset="0"/>
              </a:rPr>
              <a:t>52 Leadership Education in Neurodevelopmental and Related Disabilities (LEND) Programs</a:t>
            </a:r>
          </a:p>
          <a:p>
            <a:pPr>
              <a:lnSpc>
                <a:spcPct val="90000"/>
              </a:lnSpc>
            </a:pPr>
            <a:r>
              <a:rPr lang="en-US" sz="1500" dirty="0">
                <a:solidFill>
                  <a:srgbClr val="1F497D"/>
                </a:solidFill>
                <a:cs typeface="Arial" charset="0"/>
              </a:rPr>
              <a:t>14 Intellectual and Developmental Disabilities Research Centers (IDDRCs) </a:t>
            </a:r>
          </a:p>
          <a:p>
            <a:pPr eaLnBrk="1" hangingPunct="1">
              <a:lnSpc>
                <a:spcPct val="90000"/>
              </a:lnSpc>
            </a:pPr>
            <a:endParaRPr lang="en-US" dirty="0">
              <a:solidFill>
                <a:schemeClr val="tx2"/>
              </a:solidFill>
              <a:latin typeface="Times New Roman" pitchFamily="18" charset="0"/>
              <a:cs typeface="Arial" charset="0"/>
            </a:endParaRPr>
          </a:p>
        </p:txBody>
      </p:sp>
    </p:spTree>
    <p:extLst>
      <p:ext uri="{BB962C8B-B14F-4D97-AF65-F5344CB8AC3E}">
        <p14:creationId xmlns:p14="http://schemas.microsoft.com/office/powerpoint/2010/main" val="23865726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9617" y="47484"/>
            <a:ext cx="6122194" cy="571500"/>
          </a:xfrm>
        </p:spPr>
        <p:txBody>
          <a:bodyPr>
            <a:normAutofit/>
          </a:bodyPr>
          <a:lstStyle/>
          <a:p>
            <a:pPr algn="l" eaLnBrk="1" hangingPunct="1"/>
            <a:r>
              <a:rPr lang="en-US" sz="2400" b="1" dirty="0">
                <a:cs typeface="Arial" charset="0"/>
              </a:rPr>
              <a:t>AUCD Strategic Map: Updates</a:t>
            </a:r>
          </a:p>
        </p:txBody>
      </p:sp>
      <p:sp>
        <p:nvSpPr>
          <p:cNvPr id="33797" name="Slide Number Placeholder 6"/>
          <p:cNvSpPr>
            <a:spLocks noGrp="1"/>
          </p:cNvSpPr>
          <p:nvPr>
            <p:ph type="sldNum" sz="quarter" idx="12"/>
          </p:nvPr>
        </p:nvSpPr>
        <p:spPr bwMode="auto">
          <a:xfrm>
            <a:off x="5029200" y="4800600"/>
            <a:ext cx="1428750"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000">
                <a:solidFill>
                  <a:schemeClr val="tx2"/>
                </a:solidFill>
                <a:latin typeface="Arial" charset="0"/>
              </a:defRPr>
            </a:lvl1pPr>
            <a:lvl2pPr marL="557213" indent="-214313">
              <a:defRPr sz="3000">
                <a:solidFill>
                  <a:schemeClr val="tx2"/>
                </a:solidFill>
                <a:latin typeface="Arial" charset="0"/>
              </a:defRPr>
            </a:lvl2pPr>
            <a:lvl3pPr marL="857250" indent="-171450">
              <a:defRPr sz="3000">
                <a:solidFill>
                  <a:schemeClr val="tx2"/>
                </a:solidFill>
                <a:latin typeface="Arial" charset="0"/>
              </a:defRPr>
            </a:lvl3pPr>
            <a:lvl4pPr marL="1200150" indent="-171450">
              <a:defRPr sz="3000">
                <a:solidFill>
                  <a:schemeClr val="tx2"/>
                </a:solidFill>
                <a:latin typeface="Arial" charset="0"/>
              </a:defRPr>
            </a:lvl4pPr>
            <a:lvl5pPr marL="1543050" indent="-171450">
              <a:defRPr sz="3000">
                <a:solidFill>
                  <a:schemeClr val="tx2"/>
                </a:solidFill>
                <a:latin typeface="Arial" charset="0"/>
              </a:defRPr>
            </a:lvl5pPr>
            <a:lvl6pPr marL="1885950" indent="-171450" eaLnBrk="0" fontAlgn="base" hangingPunct="0">
              <a:spcBef>
                <a:spcPct val="0"/>
              </a:spcBef>
              <a:spcAft>
                <a:spcPct val="0"/>
              </a:spcAft>
              <a:defRPr sz="3000">
                <a:solidFill>
                  <a:schemeClr val="tx2"/>
                </a:solidFill>
                <a:latin typeface="Arial" charset="0"/>
              </a:defRPr>
            </a:lvl6pPr>
            <a:lvl7pPr marL="2228850" indent="-171450" eaLnBrk="0" fontAlgn="base" hangingPunct="0">
              <a:spcBef>
                <a:spcPct val="0"/>
              </a:spcBef>
              <a:spcAft>
                <a:spcPct val="0"/>
              </a:spcAft>
              <a:defRPr sz="3000">
                <a:solidFill>
                  <a:schemeClr val="tx2"/>
                </a:solidFill>
                <a:latin typeface="Arial" charset="0"/>
              </a:defRPr>
            </a:lvl7pPr>
            <a:lvl8pPr marL="2571750" indent="-171450" eaLnBrk="0" fontAlgn="base" hangingPunct="0">
              <a:spcBef>
                <a:spcPct val="0"/>
              </a:spcBef>
              <a:spcAft>
                <a:spcPct val="0"/>
              </a:spcAft>
              <a:defRPr sz="3000">
                <a:solidFill>
                  <a:schemeClr val="tx2"/>
                </a:solidFill>
                <a:latin typeface="Arial" charset="0"/>
              </a:defRPr>
            </a:lvl8pPr>
            <a:lvl9pPr marL="2914650" indent="-171450" eaLnBrk="0" fontAlgn="base" hangingPunct="0">
              <a:spcBef>
                <a:spcPct val="0"/>
              </a:spcBef>
              <a:spcAft>
                <a:spcPct val="0"/>
              </a:spcAft>
              <a:defRPr sz="3000">
                <a:solidFill>
                  <a:schemeClr val="tx2"/>
                </a:solidFill>
                <a:latin typeface="Arial" charset="0"/>
              </a:defRPr>
            </a:lvl9pPr>
          </a:lstStyle>
          <a:p>
            <a:pPr algn="r"/>
            <a:fld id="{9F6B53C3-53CB-40C2-BBF1-A5B66F4EBDD8}" type="slidenum">
              <a:rPr lang="en-US" sz="1350">
                <a:solidFill>
                  <a:srgbClr val="FFFFFF"/>
                </a:solidFill>
                <a:cs typeface="Arial" charset="0"/>
              </a:rPr>
              <a:pPr algn="r"/>
              <a:t>6</a:t>
            </a:fld>
            <a:endParaRPr lang="en-US" sz="1350">
              <a:solidFill>
                <a:srgbClr val="FFFFFF"/>
              </a:solidFill>
              <a:cs typeface="Arial" charset="0"/>
            </a:endParaRPr>
          </a:p>
        </p:txBody>
      </p:sp>
      <p:pic>
        <p:nvPicPr>
          <p:cNvPr id="3" name="Picture 2">
            <a:extLst>
              <a:ext uri="{FF2B5EF4-FFF2-40B4-BE49-F238E27FC236}">
                <a16:creationId xmlns:a16="http://schemas.microsoft.com/office/drawing/2014/main" id="{5BD40AD8-EFFB-4CC3-9B73-6339A0E49D0D}"/>
              </a:ext>
            </a:extLst>
          </p:cNvPr>
          <p:cNvPicPr>
            <a:picLocks noChangeAspect="1"/>
          </p:cNvPicPr>
          <p:nvPr/>
        </p:nvPicPr>
        <p:blipFill>
          <a:blip r:embed="rId3"/>
          <a:stretch>
            <a:fillRect/>
          </a:stretch>
        </p:blipFill>
        <p:spPr>
          <a:xfrm>
            <a:off x="415936" y="533038"/>
            <a:ext cx="5916058" cy="4472971"/>
          </a:xfrm>
          <a:prstGeom prst="rect">
            <a:avLst/>
          </a:prstGeom>
        </p:spPr>
      </p:pic>
    </p:spTree>
    <p:extLst>
      <p:ext uri="{BB962C8B-B14F-4D97-AF65-F5344CB8AC3E}">
        <p14:creationId xmlns:p14="http://schemas.microsoft.com/office/powerpoint/2010/main" val="38364484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42900" y="1183158"/>
            <a:ext cx="6172200" cy="514350"/>
          </a:xfrm>
        </p:spPr>
        <p:txBody>
          <a:bodyPr rtlCol="0"/>
          <a:lstStyle/>
          <a:p>
            <a:pPr algn="ctr" eaLnBrk="1" fontAlgn="auto" hangingPunct="1">
              <a:spcAft>
                <a:spcPts val="0"/>
              </a:spcAft>
              <a:defRPr/>
            </a:pPr>
            <a:br>
              <a:rPr lang="en-US" sz="2400" b="1" dirty="0">
                <a:solidFill>
                  <a:schemeClr val="tx2"/>
                </a:solidFill>
              </a:rPr>
            </a:br>
            <a:r>
              <a:rPr lang="en-US" sz="2400" b="1" dirty="0">
                <a:solidFill>
                  <a:schemeClr val="tx2"/>
                </a:solidFill>
              </a:rPr>
              <a:t>AUCD Network</a:t>
            </a:r>
            <a:br>
              <a:rPr lang="en-US" sz="2400" b="1" dirty="0">
                <a:solidFill>
                  <a:schemeClr val="tx2"/>
                </a:solidFill>
              </a:rPr>
            </a:br>
            <a:br>
              <a:rPr lang="en-US" sz="2400" b="1" dirty="0">
                <a:solidFill>
                  <a:schemeClr val="tx2"/>
                </a:solidFill>
              </a:rPr>
            </a:br>
            <a:endParaRPr sz="2400" b="1" i="1" dirty="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custDataLst>
      <p:tags r:id="rId1"/>
    </p:custDataLst>
    <p:extLst>
      <p:ext uri="{BB962C8B-B14F-4D97-AF65-F5344CB8AC3E}">
        <p14:creationId xmlns:p14="http://schemas.microsoft.com/office/powerpoint/2010/main" val="387004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42900" y="971550"/>
            <a:ext cx="6172200" cy="3371850"/>
          </a:xfrm>
        </p:spPr>
        <p:txBody>
          <a:bodyPr rtlCol="0"/>
          <a:lstStyle/>
          <a:p>
            <a:pPr eaLnBrk="1" fontAlgn="auto" hangingPunct="1">
              <a:spcAft>
                <a:spcPts val="0"/>
              </a:spcAft>
              <a:defRPr/>
            </a:pPr>
            <a:r>
              <a:rPr lang="en-US" sz="1800" b="1" u="sng" dirty="0">
                <a:solidFill>
                  <a:schemeClr val="tx2"/>
                </a:solidFill>
              </a:rPr>
              <a:t>National Perspective</a:t>
            </a:r>
            <a:br>
              <a:rPr lang="en-US" sz="1800" b="1" u="sng" dirty="0">
                <a:solidFill>
                  <a:schemeClr val="tx2"/>
                </a:solidFill>
              </a:rPr>
            </a:br>
            <a:br>
              <a:rPr lang="en-US" sz="1800" b="1" u="sng" dirty="0">
                <a:solidFill>
                  <a:schemeClr val="tx2"/>
                </a:solidFill>
              </a:rPr>
            </a:br>
            <a:r>
              <a:rPr lang="en-US" sz="1800" b="1" dirty="0">
                <a:solidFill>
                  <a:schemeClr val="tx2"/>
                </a:solidFill>
              </a:rPr>
              <a:t>People living with disabilities have higher risk for </a:t>
            </a:r>
            <a:br>
              <a:rPr lang="en-US" sz="1800" b="1" dirty="0">
                <a:solidFill>
                  <a:schemeClr val="tx2"/>
                </a:solidFill>
              </a:rPr>
            </a:br>
            <a:r>
              <a:rPr lang="en-US" sz="1800" b="1" dirty="0">
                <a:solidFill>
                  <a:schemeClr val="tx2"/>
                </a:solidFill>
              </a:rPr>
              <a:t>poor health outcomes </a:t>
            </a:r>
            <a:br>
              <a:rPr lang="en-US" sz="1800" b="1" dirty="0">
                <a:solidFill>
                  <a:schemeClr val="tx2"/>
                </a:solidFill>
              </a:rPr>
            </a:br>
            <a:r>
              <a:rPr lang="en-US" sz="1800" b="1" dirty="0">
                <a:solidFill>
                  <a:schemeClr val="tx2"/>
                </a:solidFill>
              </a:rPr>
              <a:t>	hypertension, </a:t>
            </a:r>
            <a:br>
              <a:rPr lang="en-US" sz="1800" b="1" dirty="0">
                <a:solidFill>
                  <a:schemeClr val="tx2"/>
                </a:solidFill>
              </a:rPr>
            </a:br>
            <a:r>
              <a:rPr lang="en-US" sz="1800" b="1" dirty="0">
                <a:solidFill>
                  <a:schemeClr val="tx2"/>
                </a:solidFill>
              </a:rPr>
              <a:t>	obesity, </a:t>
            </a:r>
            <a:br>
              <a:rPr lang="en-US" sz="1800" b="1" dirty="0">
                <a:solidFill>
                  <a:schemeClr val="tx2"/>
                </a:solidFill>
              </a:rPr>
            </a:br>
            <a:r>
              <a:rPr lang="en-US" sz="1800" b="1" dirty="0">
                <a:solidFill>
                  <a:schemeClr val="tx2"/>
                </a:solidFill>
              </a:rPr>
              <a:t>	falls-related injuries, </a:t>
            </a:r>
            <a:br>
              <a:rPr lang="en-US" sz="1800" b="1" dirty="0">
                <a:solidFill>
                  <a:schemeClr val="tx2"/>
                </a:solidFill>
              </a:rPr>
            </a:br>
            <a:r>
              <a:rPr lang="en-US" sz="1800" b="1" dirty="0">
                <a:solidFill>
                  <a:schemeClr val="tx2"/>
                </a:solidFill>
              </a:rPr>
              <a:t>	diabetes,</a:t>
            </a:r>
            <a:br>
              <a:rPr lang="en-US" sz="1800" b="1" dirty="0">
                <a:solidFill>
                  <a:schemeClr val="tx2"/>
                </a:solidFill>
              </a:rPr>
            </a:br>
            <a:r>
              <a:rPr lang="en-US" sz="1800" b="1" dirty="0">
                <a:solidFill>
                  <a:schemeClr val="tx2"/>
                </a:solidFill>
              </a:rPr>
              <a:t>	smoking,</a:t>
            </a:r>
            <a:br>
              <a:rPr lang="en-US" sz="1800" b="1" dirty="0">
                <a:solidFill>
                  <a:schemeClr val="tx2"/>
                </a:solidFill>
              </a:rPr>
            </a:br>
            <a:r>
              <a:rPr lang="en-US" sz="1800" b="1" dirty="0">
                <a:solidFill>
                  <a:schemeClr val="tx2"/>
                </a:solidFill>
              </a:rPr>
              <a:t>	depression.</a:t>
            </a:r>
            <a:br>
              <a:rPr lang="en-US" sz="1800" b="1" dirty="0">
                <a:solidFill>
                  <a:schemeClr val="tx2"/>
                </a:solidFill>
              </a:rPr>
            </a:br>
            <a:r>
              <a:rPr lang="en-US" sz="1800" b="1" dirty="0">
                <a:solidFill>
                  <a:schemeClr val="tx2"/>
                </a:solidFill>
              </a:rPr>
              <a:t> </a:t>
            </a:r>
            <a:br>
              <a:rPr lang="en-US" sz="1800" b="1" dirty="0">
                <a:solidFill>
                  <a:schemeClr val="tx2"/>
                </a:solidFill>
              </a:rPr>
            </a:br>
            <a:r>
              <a:rPr lang="en-US" sz="1800" b="1" dirty="0">
                <a:solidFill>
                  <a:schemeClr val="tx2"/>
                </a:solidFill>
              </a:rPr>
              <a:t>Most public health training programs do not include curriculum on people with disabilities and methods for including them in core public health efforts. </a:t>
            </a:r>
            <a:br>
              <a:rPr lang="en-US" sz="1800" b="1"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spTree>
    <p:custDataLst>
      <p:tags r:id="rId1"/>
    </p:custDataLst>
    <p:extLst>
      <p:ext uri="{BB962C8B-B14F-4D97-AF65-F5344CB8AC3E}">
        <p14:creationId xmlns:p14="http://schemas.microsoft.com/office/powerpoint/2010/main" val="380686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14300" y="671208"/>
            <a:ext cx="5886450" cy="1329043"/>
          </a:xfrm>
        </p:spPr>
        <p:txBody>
          <a:bodyPr rtlCol="0"/>
          <a:lstStyle/>
          <a:p>
            <a:pPr eaLnBrk="1" fontAlgn="auto" hangingPunct="1">
              <a:spcAft>
                <a:spcPts val="0"/>
              </a:spcAft>
              <a:defRPr/>
            </a:pPr>
            <a:r>
              <a:rPr lang="en-US" sz="1800" b="1" u="sng" dirty="0">
                <a:solidFill>
                  <a:schemeClr val="tx2"/>
                </a:solidFill>
              </a:rPr>
              <a:t>National Tools</a:t>
            </a:r>
            <a:br>
              <a:rPr lang="en-US" sz="1800" b="1" u="sng" dirty="0">
                <a:solidFill>
                  <a:schemeClr val="tx2"/>
                </a:solidFill>
              </a:rPr>
            </a:br>
            <a:br>
              <a:rPr lang="en-US" sz="1800" b="1" u="sng" dirty="0">
                <a:solidFill>
                  <a:schemeClr val="tx2"/>
                </a:solidFill>
              </a:rPr>
            </a:br>
            <a:endParaRPr sz="2100" b="1" i="1" dirty="0">
              <a:solidFill>
                <a:schemeClr val="tx2"/>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71160"/>
            <a:ext cx="1120873" cy="400048"/>
          </a:xfrm>
          <a:prstGeom prst="rect">
            <a:avLst/>
          </a:prstGeom>
        </p:spPr>
      </p:pic>
      <p:pic>
        <p:nvPicPr>
          <p:cNvPr id="3074" name="Picture 2" descr="DHD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485900"/>
            <a:ext cx="2143125" cy="942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6333" y="2743200"/>
            <a:ext cx="1733167" cy="300082"/>
          </a:xfrm>
          <a:prstGeom prst="rect">
            <a:avLst/>
          </a:prstGeom>
        </p:spPr>
        <p:txBody>
          <a:bodyPr wrap="none">
            <a:spAutoFit/>
          </a:bodyPr>
          <a:lstStyle/>
          <a:p>
            <a:pPr defTabSz="685800" fontAlgn="base">
              <a:spcBef>
                <a:spcPct val="0"/>
              </a:spcBef>
              <a:spcAft>
                <a:spcPct val="0"/>
              </a:spcAft>
            </a:pPr>
            <a:r>
              <a:rPr lang="en-US" sz="1350" kern="1200" dirty="0">
                <a:solidFill>
                  <a:prstClr val="black"/>
                </a:solidFill>
                <a:latin typeface="Arial" charset="0"/>
                <a:ea typeface="+mn-ea"/>
                <a:cs typeface="+mn-cs"/>
                <a:hlinkClick r:id="rId6"/>
              </a:rPr>
              <a:t>http://dhds.cdc.gov/</a:t>
            </a:r>
            <a:r>
              <a:rPr lang="en-US" sz="1350" kern="1200" dirty="0">
                <a:solidFill>
                  <a:prstClr val="black"/>
                </a:solidFill>
                <a:latin typeface="Arial" charset="0"/>
                <a:ea typeface="+mn-ea"/>
                <a:cs typeface="+mn-cs"/>
              </a:rPr>
              <a:t> </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686" y="1316680"/>
            <a:ext cx="2578289" cy="1549871"/>
          </a:xfrm>
          <a:prstGeom prst="rect">
            <a:avLst/>
          </a:prstGeom>
        </p:spPr>
      </p:pic>
      <p:sp>
        <p:nvSpPr>
          <p:cNvPr id="9" name="TextBox 8"/>
          <p:cNvSpPr txBox="1"/>
          <p:nvPr/>
        </p:nvSpPr>
        <p:spPr>
          <a:xfrm>
            <a:off x="3935555" y="2883765"/>
            <a:ext cx="2114550" cy="300082"/>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charset="0"/>
                <a:ea typeface="+mn-ea"/>
                <a:cs typeface="+mn-cs"/>
                <a:hlinkClick r:id="rId8"/>
              </a:rPr>
              <a:t>www.cdc.gov/sixeighteen</a:t>
            </a:r>
            <a:r>
              <a:rPr lang="en-US" sz="1350" kern="1200" dirty="0">
                <a:solidFill>
                  <a:prstClr val="black"/>
                </a:solidFill>
                <a:latin typeface="Arial" charset="0"/>
                <a:ea typeface="+mn-ea"/>
                <a:cs typeface="+mn-cs"/>
              </a:rPr>
              <a:t> </a:t>
            </a:r>
          </a:p>
        </p:txBody>
      </p:sp>
    </p:spTree>
    <p:custDataLst>
      <p:tags r:id="rId1"/>
    </p:custDataLst>
    <p:extLst>
      <p:ext uri="{BB962C8B-B14F-4D97-AF65-F5344CB8AC3E}">
        <p14:creationId xmlns:p14="http://schemas.microsoft.com/office/powerpoint/2010/main" val="418185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PSNARRATION" val="28,2132208507,P:\CDC\Act Early\Act Early Network\AEN Events\AE Virtual Networking Event 2015\Act Early Virtual Networking Event FINAL PPT.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6761</TotalTime>
  <Words>698</Words>
  <Application>Microsoft Office PowerPoint</Application>
  <PresentationFormat>Custom</PresentationFormat>
  <Paragraphs>178</Paragraphs>
  <Slides>24</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MS PGothic</vt:lpstr>
      <vt:lpstr>MS PGothic</vt:lpstr>
      <vt:lpstr>Arial</vt:lpstr>
      <vt:lpstr>Calibri</vt:lpstr>
      <vt:lpstr>Century Gothic</vt:lpstr>
      <vt:lpstr>Times New Roman</vt:lpstr>
      <vt:lpstr>Trebuchet MS</vt:lpstr>
      <vt:lpstr>Verdana</vt:lpstr>
      <vt:lpstr>Wingdings</vt:lpstr>
      <vt:lpstr>ヒラギノ明朝 ProN W6</vt:lpstr>
      <vt:lpstr>Custom Design</vt:lpstr>
      <vt:lpstr>1_Custom Design</vt:lpstr>
      <vt:lpstr>7_Office Theme</vt:lpstr>
      <vt:lpstr>1_Office Theme</vt:lpstr>
      <vt:lpstr> Improving the Health and Well-Being of People with Disabilities, Plus Older Adults and Veterans too! May 2018</vt:lpstr>
      <vt:lpstr> Agenda:  National Perspective National Tools for Disability Inclusion in Public Health  AUCD Tools  Including People with Disabilities:  Public Health Workforce Competencies  Public Health is for Everyone  Partner with AUCD Network-Online Directory  Call to Action: Hats You Wear, Resilience &amp; Self-Care </vt:lpstr>
      <vt:lpstr> The secret of change is to focus all your energy not on fighting the old, but on building the new.   Socrates </vt:lpstr>
      <vt:lpstr>AUCD Mission</vt:lpstr>
      <vt:lpstr>AUCD is a National Network</vt:lpstr>
      <vt:lpstr>AUCD Strategic Map: Updates</vt:lpstr>
      <vt:lpstr> AUCD Network  </vt:lpstr>
      <vt:lpstr>National Perspective  People living with disabilities have higher risk for  poor health outcomes   hypertension,   obesity,   falls-related injuries,   diabetes,  smoking,  depression.   Most public health training programs do not include curriculum on people with disabilities and methods for including them in core public health efforts.  </vt:lpstr>
      <vt:lpstr>National Tools  </vt:lpstr>
      <vt:lpstr>PowerPoint Presentation</vt:lpstr>
      <vt:lpstr>  Including People with Disabilities:  Public Health Workforce Competencies www.disabilityinpublichealth.org   </vt:lpstr>
      <vt:lpstr>Competency 1: Discuss disability models across the lifespan Competency 2: Discuss methods used to assess health issues for people with disabilities  Competency 3: Identify how public health programs impact health outcomes for people with disabilities Competency 4: Implement and evaluate strategies to include people with disabilities in public health programs that promote health, prevent disease, and manage chronic and other health conditions                            www.disabilityinpublichealth.org   </vt:lpstr>
      <vt:lpstr>Public Health is for Everyone:  An inclusive planning toolkit for public health professionals</vt:lpstr>
      <vt:lpstr>PowerPoint Presentation</vt:lpstr>
      <vt:lpstr>Public Health is for Everyone:  www.phetoolkit.org </vt:lpstr>
      <vt:lpstr>Health Promotion Partner with AUCD Network</vt:lpstr>
      <vt:lpstr> Share Pair  National Tools:  DHDS, CDC’s 6x18  AUCD Tools:  Including People with Disabilities:  Public Health Workforce Competencies  Public Health is for Everyone  AUCD Network Directory </vt:lpstr>
      <vt:lpstr>Think about…Self-care  How do you take care of yourself?  How about while you are engaged in this work? What works for you to maintain wellbeing?   </vt:lpstr>
      <vt:lpstr>Think about… the Hats You Wear:  What roles can help you in this work? What partners can help?  Who do you know who already know these partners?                            </vt:lpstr>
      <vt:lpstr>Making Change Happen - Lesson from Kung Fu Panda:  The secret ingredient is  YOU!</vt:lpstr>
      <vt:lpstr>PowerPoint Presentation</vt:lpstr>
      <vt:lpstr> State Action Research - Lessons Learned   Five conditions fostered readiness, capacity building, and capacity among public health partners to include PWD:  1) Facilitative leadership   2) Timing  3) Personal Interest/Commitment   4) Support  5) Systematic Reflection</vt:lpstr>
      <vt:lpstr>PowerPoint Presentation</vt:lpstr>
      <vt:lpstr>Thank you! Stay in touch  Adriane K. Griffen, DrPH, MPH, MCHES Senior Director of Public Health and Leadership Association of University Centers on Disabilities (AUCD) 1100 Wayne Avenue, Suite 1000, Silver Spring, MD 20910 Phone: 240-821-9374 Email: agriffen@aucd.org Web:  www.aucd.org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C. Regan</dc:creator>
  <cp:lastModifiedBy>Adriane Griffen</cp:lastModifiedBy>
  <cp:revision>721</cp:revision>
  <cp:lastPrinted>2017-12-08T17:57:05Z</cp:lastPrinted>
  <dcterms:modified xsi:type="dcterms:W3CDTF">2018-04-30T15:58:48Z</dcterms:modified>
</cp:coreProperties>
</file>